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3" r:id="rId1"/>
    <p:sldMasterId id="2147483933" r:id="rId2"/>
  </p:sldMasterIdLst>
  <p:notesMasterIdLst>
    <p:notesMasterId r:id="rId37"/>
  </p:notesMasterIdLst>
  <p:sldIdLst>
    <p:sldId id="256" r:id="rId3"/>
    <p:sldId id="351" r:id="rId4"/>
    <p:sldId id="387" r:id="rId5"/>
    <p:sldId id="352" r:id="rId6"/>
    <p:sldId id="414" r:id="rId7"/>
    <p:sldId id="386" r:id="rId8"/>
    <p:sldId id="399" r:id="rId9"/>
    <p:sldId id="318" r:id="rId10"/>
    <p:sldId id="265" r:id="rId11"/>
    <p:sldId id="294" r:id="rId12"/>
    <p:sldId id="367" r:id="rId13"/>
    <p:sldId id="396" r:id="rId14"/>
    <p:sldId id="320" r:id="rId15"/>
    <p:sldId id="416" r:id="rId16"/>
    <p:sldId id="417" r:id="rId17"/>
    <p:sldId id="418" r:id="rId18"/>
    <p:sldId id="261" r:id="rId19"/>
    <p:sldId id="275" r:id="rId20"/>
    <p:sldId id="301" r:id="rId21"/>
    <p:sldId id="319" r:id="rId22"/>
    <p:sldId id="342" r:id="rId23"/>
    <p:sldId id="341" r:id="rId24"/>
    <p:sldId id="415" r:id="rId25"/>
    <p:sldId id="365" r:id="rId26"/>
    <p:sldId id="346" r:id="rId27"/>
    <p:sldId id="401" r:id="rId28"/>
    <p:sldId id="408" r:id="rId29"/>
    <p:sldId id="338" r:id="rId30"/>
    <p:sldId id="406" r:id="rId31"/>
    <p:sldId id="410" r:id="rId32"/>
    <p:sldId id="405" r:id="rId33"/>
    <p:sldId id="419" r:id="rId34"/>
    <p:sldId id="347" r:id="rId35"/>
    <p:sldId id="413" r:id="rId36"/>
  </p:sldIdLst>
  <p:sldSz cx="9144000" cy="6858000" type="overhead"/>
  <p:notesSz cx="7104063" cy="10234613"/>
  <p:embeddedFontLst>
    <p:embeddedFont>
      <p:font typeface="GreekS" panose="00000400000000000000" pitchFamily="2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Arial Narrow" panose="020B0606020202030204" pitchFamily="34" charset="0"/>
      <p:regular r:id="rId45"/>
      <p:bold r:id="rId46"/>
      <p:italic r:id="rId47"/>
      <p:boldItalic r:id="rId48"/>
    </p:embeddedFont>
  </p:embeddedFontLst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FF33"/>
    <a:srgbClr val="FFFFCC"/>
    <a:srgbClr val="FF6600"/>
    <a:srgbClr val="00FFFF"/>
    <a:srgbClr val="00CC00"/>
    <a:srgbClr val="0033CC"/>
    <a:srgbClr val="008000"/>
    <a:srgbClr val="94FF94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4" autoAdjust="0"/>
    <p:restoredTop sz="89648" autoAdjust="0"/>
  </p:normalViewPr>
  <p:slideViewPr>
    <p:cSldViewPr snapToGrid="0">
      <p:cViewPr varScale="1">
        <p:scale>
          <a:sx n="68" d="100"/>
          <a:sy n="68" d="100"/>
        </p:scale>
        <p:origin x="1404" y="36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10" Type="http://schemas.openxmlformats.org/officeDocument/2006/relationships/image" Target="../media/image44.wmf"/><Relationship Id="rId4" Type="http://schemas.openxmlformats.org/officeDocument/2006/relationships/image" Target="../media/image38.wmf"/><Relationship Id="rId9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4837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85756F09-C7E6-47FA-B621-489894FDD3A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01632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A6753B-EE26-46FC-8384-C5AE622F4E9E}" type="slidenum">
              <a:rPr lang="hu-HU" altLang="hu-HU" sz="1300"/>
              <a:pPr>
                <a:spcBef>
                  <a:spcPct val="0"/>
                </a:spcBef>
              </a:pPr>
              <a:t>1</a:t>
            </a:fld>
            <a:endParaRPr lang="hu-HU" altLang="hu-HU" sz="13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 b="1" dirty="0" smtClean="0"/>
              <a:t>A PowerPoint bemutatót valahonnan</a:t>
            </a:r>
            <a:r>
              <a:rPr lang="hu-HU" altLang="hu-HU" b="1" baseline="0" dirty="0" smtClean="0"/>
              <a:t> le lehet majd tölteni.</a:t>
            </a:r>
          </a:p>
          <a:p>
            <a:pPr eaLnBrk="1" hangingPunct="1"/>
            <a:r>
              <a:rPr lang="hu-HU" altLang="hu-HU" b="1" dirty="0" smtClean="0"/>
              <a:t>A szellőztetés</a:t>
            </a:r>
            <a:r>
              <a:rPr lang="hu-HU" altLang="hu-HU" b="1" baseline="0" dirty="0" smtClean="0"/>
              <a:t> szükségességéről, remélem, már nem kell senkit sem meggyőzni, meg arról sem, hogy ez ma már nem az ablaknyitással történik.</a:t>
            </a:r>
          </a:p>
          <a:p>
            <a:pPr eaLnBrk="1" hangingPunct="1"/>
            <a:r>
              <a:rPr lang="hu-HU" altLang="hu-HU" b="1" baseline="0" dirty="0" smtClean="0"/>
              <a:t>Tehát szabályozott gépi szellőztetés, nem kötelezően, de lehetőleg </a:t>
            </a:r>
            <a:r>
              <a:rPr lang="hu-HU" altLang="hu-HU" b="1" baseline="0" dirty="0" err="1" smtClean="0"/>
              <a:t>hővisszanyeréssel</a:t>
            </a:r>
            <a:r>
              <a:rPr lang="hu-HU" altLang="hu-HU" b="1" baseline="0" dirty="0" smtClean="0"/>
              <a:t>.</a:t>
            </a:r>
            <a:endParaRPr lang="en-US" altLang="hu-HU" b="1" dirty="0" smtClean="0"/>
          </a:p>
        </p:txBody>
      </p:sp>
    </p:spTree>
    <p:extLst>
      <p:ext uri="{BB962C8B-B14F-4D97-AF65-F5344CB8AC3E}">
        <p14:creationId xmlns:p14="http://schemas.microsoft.com/office/powerpoint/2010/main" val="3707061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24E000-DC53-48F7-B679-014F4C284015}" type="slidenum">
              <a:rPr lang="hu-HU" altLang="hu-HU" sz="1300"/>
              <a:pPr>
                <a:spcBef>
                  <a:spcPct val="0"/>
                </a:spcBef>
              </a:pPr>
              <a:t>10</a:t>
            </a:fld>
            <a:endParaRPr lang="hu-HU" altLang="hu-HU" sz="13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361066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 smtClean="0"/>
              <a:t>A szellőző kürtő kialakítása a falban </a:t>
            </a:r>
            <a:r>
              <a:rPr lang="hu-HU" b="1" dirty="0" err="1" smtClean="0"/>
              <a:t>FluctuVent</a:t>
            </a:r>
            <a:r>
              <a:rPr lang="hu-HU" b="1" dirty="0" smtClean="0"/>
              <a:t> „szellőző tégla” segítségével.</a:t>
            </a:r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756F09-C7E6-47FA-B621-489894FDD3A9}" type="slidenum">
              <a:rPr lang="hu-HU" altLang="hu-HU" smtClean="0"/>
              <a:pPr>
                <a:defRPr/>
              </a:pPr>
              <a:t>11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97010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 smtClean="0"/>
              <a:t>Az ötlet megvalósítása „primitíven egyszerű”, és ez benne a legjobb.</a:t>
            </a:r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756F09-C7E6-47FA-B621-489894FDD3A9}" type="slidenum">
              <a:rPr lang="hu-HU" altLang="hu-HU" smtClean="0"/>
              <a:pPr>
                <a:defRPr/>
              </a:pPr>
              <a:t>12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20537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4D03F0-4D78-44C8-B893-C424515950E2}" type="slidenum">
              <a:rPr lang="hu-HU" altLang="hu-HU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hu-HU" altLang="hu-HU" sz="1300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902951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 smtClean="0"/>
              <a:t>A külső falra ragasztott</a:t>
            </a:r>
            <a:r>
              <a:rPr lang="hu-HU" b="1" baseline="0" dirty="0" smtClean="0"/>
              <a:t> és 3 </a:t>
            </a:r>
            <a:r>
              <a:rPr lang="hu-HU" b="1" baseline="0" dirty="0" err="1" smtClean="0"/>
              <a:t>dübellel</a:t>
            </a:r>
            <a:r>
              <a:rPr lang="hu-HU" b="1" baseline="0" dirty="0" smtClean="0"/>
              <a:t> rögzített 10/50-es csiszolt válaszfaltéglák, az alsó-felső kürtőelemek ehhez igazodó kialakításúak.</a:t>
            </a:r>
          </a:p>
          <a:p>
            <a:r>
              <a:rPr lang="hu-HU" b="1" baseline="0" dirty="0" smtClean="0"/>
              <a:t>Csak felül kell átfúrni a falat a szellőzéshez, a kürtők teljesen eltűnnek a hőszigetelésben.</a:t>
            </a:r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756F09-C7E6-47FA-B621-489894FDD3A9}" type="slidenum">
              <a:rPr lang="hu-HU" altLang="hu-HU" smtClean="0"/>
              <a:pPr>
                <a:defRPr/>
              </a:pPr>
              <a:t>15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65401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74694C-BC72-4DF4-B1A5-C941EDCB626D}" type="slidenum">
              <a:rPr lang="hu-HU" altLang="hu-HU" sz="1300"/>
              <a:pPr>
                <a:spcBef>
                  <a:spcPct val="0"/>
                </a:spcBef>
              </a:pPr>
              <a:t>17</a:t>
            </a:fld>
            <a:endParaRPr lang="hu-HU" altLang="hu-HU" sz="13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 b="1" dirty="0" smtClean="0"/>
              <a:t>Egy jellemző példa a hőmérsékletek alakulásáról a periodikus működés során.</a:t>
            </a:r>
            <a:endParaRPr lang="en-US" altLang="hu-HU" b="1" dirty="0" smtClean="0"/>
          </a:p>
        </p:txBody>
      </p:sp>
    </p:spTree>
    <p:extLst>
      <p:ext uri="{BB962C8B-B14F-4D97-AF65-F5344CB8AC3E}">
        <p14:creationId xmlns:p14="http://schemas.microsoft.com/office/powerpoint/2010/main" val="3595682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CBD000-A633-4A24-AE5A-38BDBC8B58F2}" type="slidenum">
              <a:rPr lang="hu-HU" altLang="hu-HU" sz="1300"/>
              <a:pPr>
                <a:spcBef>
                  <a:spcPct val="0"/>
                </a:spcBef>
              </a:pPr>
              <a:t>18</a:t>
            </a:fld>
            <a:endParaRPr lang="hu-HU" altLang="hu-HU" sz="13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 b="1" dirty="0" smtClean="0"/>
              <a:t>A tégla pórusos szerkezete miatt az elszívott, távozó levegőből a pára egy részét tárolni tudja (kicsapódás nélkül!), majd irányváltás után ezt visszajuttatja a befújt külső hideg és száraz levegőbe.</a:t>
            </a:r>
            <a:endParaRPr lang="en-US" altLang="hu-HU" b="1" dirty="0" smtClean="0"/>
          </a:p>
        </p:txBody>
      </p:sp>
    </p:spTree>
    <p:extLst>
      <p:ext uri="{BB962C8B-B14F-4D97-AF65-F5344CB8AC3E}">
        <p14:creationId xmlns:p14="http://schemas.microsoft.com/office/powerpoint/2010/main" val="32689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BF5738-885A-4D0C-83AB-7D24D305FF93}" type="slidenum">
              <a:rPr lang="hu-HU" altLang="hu-HU" sz="1300"/>
              <a:pPr>
                <a:spcBef>
                  <a:spcPct val="0"/>
                </a:spcBef>
              </a:pPr>
              <a:t>19</a:t>
            </a:fld>
            <a:endParaRPr lang="hu-HU" altLang="hu-HU" sz="13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 b="1" dirty="0" smtClean="0"/>
              <a:t>Nyári nappal csökkentett szellőzés elégséges – ilyenkor a pára nem kérdés és az ajtók-ablakok is gyakrabban nyitva vannak.</a:t>
            </a:r>
          </a:p>
          <a:p>
            <a:pPr eaLnBrk="1" hangingPunct="1"/>
            <a:r>
              <a:rPr lang="hu-HU" altLang="hu-HU" b="1" baseline="0" dirty="0" smtClean="0"/>
              <a:t>Az igazi hőség ellen nappal bezárt ablakokkal, leengedett redőnyökkel védekezünk, éjjel viszont kereszthuzatot csinálunk – amikor a külső levegő már hidegebb, mint a belső.</a:t>
            </a:r>
          </a:p>
          <a:p>
            <a:pPr eaLnBrk="1" hangingPunct="1"/>
            <a:r>
              <a:rPr lang="hu-HU" altLang="hu-HU" b="1" baseline="0" dirty="0" smtClean="0"/>
              <a:t>É</a:t>
            </a:r>
            <a:r>
              <a:rPr lang="hu-HU" altLang="hu-HU" b="1" dirty="0" smtClean="0"/>
              <a:t>jszakai ingyen hűtés</a:t>
            </a:r>
            <a:r>
              <a:rPr lang="hu-HU" altLang="hu-HU" b="1" baseline="0" dirty="0" smtClean="0"/>
              <a:t> ablaknyitás nélkül</a:t>
            </a:r>
            <a:r>
              <a:rPr lang="hu-HU" altLang="hu-HU" b="1" dirty="0" smtClean="0"/>
              <a:t>: zajmentesen, fénymentesen, pormentesen, szúnyogmentesen</a:t>
            </a:r>
            <a:r>
              <a:rPr lang="hu-HU" altLang="hu-HU" b="1" baseline="0" dirty="0" smtClean="0"/>
              <a:t> és betörőmentesen!</a:t>
            </a:r>
            <a:endParaRPr lang="en-US" altLang="hu-HU" b="1" dirty="0" smtClean="0"/>
          </a:p>
        </p:txBody>
      </p:sp>
    </p:spTree>
    <p:extLst>
      <p:ext uri="{BB962C8B-B14F-4D97-AF65-F5344CB8AC3E}">
        <p14:creationId xmlns:p14="http://schemas.microsoft.com/office/powerpoint/2010/main" val="677425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 smtClean="0"/>
              <a:t>Laborkísérletek után az első „</a:t>
            </a:r>
            <a:r>
              <a:rPr lang="hu-HU" b="1" dirty="0" err="1" smtClean="0"/>
              <a:t>in</a:t>
            </a:r>
            <a:r>
              <a:rPr lang="hu-HU" b="1" dirty="0" smtClean="0"/>
              <a:t> vivo” projekt.</a:t>
            </a:r>
          </a:p>
          <a:p>
            <a:r>
              <a:rPr lang="hu-HU" b="1" dirty="0" smtClean="0"/>
              <a:t>Tisztaságmániás gyermekorvosnő, a férje pedig asztmás – teljesen elégedettek a szellőzéssel:</a:t>
            </a:r>
            <a:r>
              <a:rPr lang="hu-HU" b="1" baseline="0" dirty="0" smtClean="0"/>
              <a:t> soha nem érzik szükségét, hogy szellőztetni kellene - még néhány napos-hetes távollét után sem.</a:t>
            </a:r>
          </a:p>
          <a:p>
            <a:r>
              <a:rPr lang="hu-HU" b="1" baseline="0" dirty="0" smtClean="0"/>
              <a:t>Rengeteg mérést végeztünk és ezeket felhasználtuk a fejlesztéseknél.</a:t>
            </a:r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756F09-C7E6-47FA-B621-489894FDD3A9}" type="slidenum">
              <a:rPr lang="hu-HU" altLang="hu-HU" smtClean="0"/>
              <a:pPr>
                <a:defRPr/>
              </a:pPr>
              <a:t>20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51671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805881-D612-44D1-AA72-AC16E0C0232B}" type="slidenum">
              <a:rPr lang="hu-HU" altLang="hu-HU" sz="1300"/>
              <a:pPr>
                <a:spcBef>
                  <a:spcPct val="0"/>
                </a:spcBef>
              </a:pPr>
              <a:t>21</a:t>
            </a:fld>
            <a:endParaRPr lang="hu-HU" altLang="hu-HU" sz="13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2813768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000" b="1" dirty="0" smtClean="0"/>
              <a:t>Mindegyik szempontról egy-egy hosszú kurzust lehetne tartani – az épületgépész képzésben ezt is teszik.</a:t>
            </a:r>
          </a:p>
          <a:p>
            <a:r>
              <a:rPr lang="hu-HU" sz="2000" b="1" dirty="0" smtClean="0"/>
              <a:t>Szükséges és elégséges – nagyon fontos, mert sokszor túlzásba</a:t>
            </a:r>
            <a:r>
              <a:rPr lang="hu-HU" sz="2000" b="1" baseline="0" dirty="0" smtClean="0"/>
              <a:t> viszik</a:t>
            </a:r>
            <a:r>
              <a:rPr lang="hu-HU" sz="2000" b="1" dirty="0" smtClean="0"/>
              <a:t> a dolgot mindkét irányban.</a:t>
            </a:r>
          </a:p>
          <a:p>
            <a:r>
              <a:rPr lang="hu-HU" sz="2000" b="1" dirty="0" smtClean="0"/>
              <a:t>Egyszerű lakásszellőzés esetén a legfontosabb szennyező anyag a nedvesség (pára), amit maguk a lakást használó emberek termelnek tevékenységükkel.</a:t>
            </a:r>
            <a:endParaRPr lang="hu-HU" sz="20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756F09-C7E6-47FA-B621-489894FDD3A9}" type="slidenum">
              <a:rPr lang="hu-HU" altLang="hu-HU" smtClean="0"/>
              <a:pPr>
                <a:defRPr/>
              </a:pPr>
              <a:t>2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62340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B23486-998D-4608-85F9-1F01FE331F7A}" type="slidenum">
              <a:rPr lang="hu-HU" altLang="hu-HU" sz="1300"/>
              <a:pPr>
                <a:spcBef>
                  <a:spcPct val="0"/>
                </a:spcBef>
              </a:pPr>
              <a:t>22</a:t>
            </a:fld>
            <a:endParaRPr lang="hu-HU" altLang="hu-HU" sz="13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577419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301C68-EF09-460D-B1EF-0BBBF2E453D3}" type="slidenum">
              <a:rPr lang="hu-HU" altLang="hu-HU" sz="1300"/>
              <a:pPr>
                <a:spcBef>
                  <a:spcPct val="0"/>
                </a:spcBef>
              </a:pPr>
              <a:t>24</a:t>
            </a:fld>
            <a:endParaRPr lang="hu-HU" altLang="hu-HU" sz="13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529654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7274AE-B745-4AC0-A075-9A36524C459B}" type="slidenum">
              <a:rPr lang="hu-HU" altLang="hu-HU" sz="1300"/>
              <a:pPr>
                <a:spcBef>
                  <a:spcPct val="0"/>
                </a:spcBef>
              </a:pPr>
              <a:t>25</a:t>
            </a:fld>
            <a:endParaRPr lang="hu-HU" altLang="hu-HU" sz="13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1031482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7274AE-B745-4AC0-A075-9A36524C459B}" type="slidenum">
              <a:rPr lang="hu-HU" altLang="hu-HU" sz="1300"/>
              <a:pPr>
                <a:spcBef>
                  <a:spcPct val="0"/>
                </a:spcBef>
              </a:pPr>
              <a:t>26</a:t>
            </a:fld>
            <a:endParaRPr lang="hu-HU" altLang="hu-HU" sz="13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24482351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 smtClean="0"/>
              <a:t>Nyári páraszabályozást csak az</a:t>
            </a:r>
            <a:r>
              <a:rPr lang="hu-HU" b="1" baseline="0" dirty="0" smtClean="0"/>
              <a:t> időszakosan nagy nedvességterhelésű helyiségekben, jellegzetesen fürdőszobában célszerű alkalmazni.</a:t>
            </a:r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756F09-C7E6-47FA-B621-489894FDD3A9}" type="slidenum">
              <a:rPr lang="hu-HU" altLang="hu-HU" smtClean="0"/>
              <a:pPr>
                <a:defRPr/>
              </a:pPr>
              <a:t>28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57371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635CB3-2231-462A-A475-FB4001C1F17A}" type="slidenum">
              <a:rPr lang="hu-HU" altLang="hu-HU" sz="1300"/>
              <a:pPr>
                <a:spcBef>
                  <a:spcPct val="0"/>
                </a:spcBef>
              </a:pPr>
              <a:t>32</a:t>
            </a:fld>
            <a:endParaRPr lang="hu-HU" altLang="hu-HU" sz="13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1497935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635CB3-2231-462A-A475-FB4001C1F17A}" type="slidenum">
              <a:rPr lang="hu-HU" altLang="hu-HU" sz="1300"/>
              <a:pPr>
                <a:spcBef>
                  <a:spcPct val="0"/>
                </a:spcBef>
              </a:pPr>
              <a:t>33</a:t>
            </a:fld>
            <a:endParaRPr lang="hu-HU" altLang="hu-HU" sz="13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3334000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A6753B-EE26-46FC-8384-C5AE622F4E9E}" type="slidenum">
              <a:rPr lang="hu-HU" altLang="hu-HU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34</a:t>
            </a:fld>
            <a:endParaRPr lang="hu-HU" altLang="hu-HU" sz="1300">
              <a:solidFill>
                <a:srgbClr val="000000"/>
              </a:solidFill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 b="1" dirty="0" smtClean="0"/>
              <a:t>A PowerPoint bemutatót valahonnan</a:t>
            </a:r>
            <a:r>
              <a:rPr lang="hu-HU" altLang="hu-HU" b="1" baseline="0" dirty="0" smtClean="0"/>
              <a:t> le lehet majd tölteni.</a:t>
            </a:r>
            <a:endParaRPr lang="en-US" altLang="hu-HU" b="1" dirty="0" smtClean="0"/>
          </a:p>
        </p:txBody>
      </p:sp>
    </p:spTree>
    <p:extLst>
      <p:ext uri="{BB962C8B-B14F-4D97-AF65-F5344CB8AC3E}">
        <p14:creationId xmlns:p14="http://schemas.microsoft.com/office/powerpoint/2010/main" val="1418040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75E60D-3A04-45F9-9353-0D0883B423CF}" type="slidenum">
              <a:rPr lang="hu-HU" altLang="hu-HU" sz="1300"/>
              <a:pPr>
                <a:spcBef>
                  <a:spcPct val="0"/>
                </a:spcBef>
              </a:pPr>
              <a:t>3</a:t>
            </a:fld>
            <a:endParaRPr lang="hu-HU" altLang="hu-HU" sz="13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 b="1" dirty="0" smtClean="0"/>
              <a:t>Ezeket a képeket egy új épületben, egy fűtési idény után készítettem!</a:t>
            </a:r>
          </a:p>
          <a:p>
            <a:r>
              <a:rPr lang="hu-HU" altLang="hu-HU" b="1" dirty="0" smtClean="0"/>
              <a:t>Szóval: szellőztetés, szellőztetés, és még egyszer SZELLŐZTETÉS!</a:t>
            </a:r>
          </a:p>
          <a:p>
            <a:r>
              <a:rPr lang="hu-HU" altLang="hu-HU" b="1" dirty="0" smtClean="0"/>
              <a:t>A</a:t>
            </a:r>
            <a:r>
              <a:rPr lang="hu-HU" altLang="hu-HU" b="1" baseline="0" dirty="0" smtClean="0"/>
              <a:t> jól ismert megoldásokról nem beszélnék (légbevezetők + elszívás, központi </a:t>
            </a:r>
            <a:r>
              <a:rPr lang="hu-HU" altLang="hu-HU" b="1" baseline="0" dirty="0" err="1" smtClean="0"/>
              <a:t>hővisszanyerő</a:t>
            </a:r>
            <a:r>
              <a:rPr lang="hu-HU" altLang="hu-HU" b="1" baseline="0" dirty="0" smtClean="0"/>
              <a:t> rendszer), csak egy-két különlegességet említenék.</a:t>
            </a:r>
            <a:endParaRPr lang="hu-HU" altLang="hu-HU" b="1" dirty="0" smtClean="0"/>
          </a:p>
          <a:p>
            <a:endParaRPr lang="hu-HU" altLang="hu-HU" b="1" dirty="0" smtClean="0"/>
          </a:p>
        </p:txBody>
      </p:sp>
    </p:spTree>
    <p:extLst>
      <p:ext uri="{BB962C8B-B14F-4D97-AF65-F5344CB8AC3E}">
        <p14:creationId xmlns:p14="http://schemas.microsoft.com/office/powerpoint/2010/main" val="4112630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 smtClean="0"/>
              <a:t>A komfort biztosítása-fenntartása  energiát igényel, az pedig pénzbe kerül, nem is kevésbe!</a:t>
            </a:r>
          </a:p>
          <a:p>
            <a:r>
              <a:rPr lang="hu-HU" b="1" dirty="0" smtClean="0"/>
              <a:t>Az Energetika, a Környezet, a Gazdaság és a Társadalom</a:t>
            </a:r>
            <a:r>
              <a:rPr lang="hu-HU" b="1" baseline="0" dirty="0" smtClean="0"/>
              <a:t> állandó kölcsönhatásban vannak egymással, közös metszetüket lehetne optimális esetben fenntartható fejlődésnek nevezni!</a:t>
            </a:r>
          </a:p>
          <a:p>
            <a:r>
              <a:rPr lang="hu-HU" b="1" baseline="0" dirty="0" smtClean="0"/>
              <a:t>Nehéz eset, mert sajnos a szereplők nem mindegyike és nem mindig gondolkodik nem nulla összegű játékban!</a:t>
            </a:r>
            <a:endParaRPr lang="hu-HU" b="1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756F09-C7E6-47FA-B621-489894FDD3A9}" type="slidenum">
              <a:rPr lang="hu-HU" altLang="hu-HU" smtClean="0"/>
              <a:pPr>
                <a:defRPr/>
              </a:pPr>
              <a:t>4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91336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000" b="1" dirty="0" smtClean="0"/>
              <a:t>Röviden: teljes éves</a:t>
            </a:r>
            <a:r>
              <a:rPr lang="hu-HU" sz="2000" b="1" baseline="0" dirty="0" smtClean="0"/>
              <a:t> összehasonlító </a:t>
            </a:r>
            <a:r>
              <a:rPr lang="hu-HU" sz="2000" b="1" baseline="0" dirty="0" err="1" smtClean="0"/>
              <a:t>vizsgálatok-mérések-szimulációk</a:t>
            </a:r>
            <a:r>
              <a:rPr lang="hu-HU" sz="2000" b="1" baseline="0" dirty="0" smtClean="0"/>
              <a:t> alapján azt állítják, hogy a költségoptimalizált megoldás az igény szerint szabályozott elszívó szellőzés</a:t>
            </a:r>
          </a:p>
          <a:p>
            <a:r>
              <a:rPr lang="en-US" sz="2000" b="1" dirty="0" smtClean="0"/>
              <a:t>• Annual primary energy consumption (kWh/year);</a:t>
            </a:r>
          </a:p>
          <a:p>
            <a:r>
              <a:rPr lang="en-US" sz="2000" b="1" dirty="0" smtClean="0"/>
              <a:t>• Annual CO2 exhaust due to energy consumption (CO2/year);</a:t>
            </a:r>
          </a:p>
          <a:p>
            <a:r>
              <a:rPr lang="en-US" sz="2000" b="1" dirty="0" smtClean="0"/>
              <a:t>• Annual energy cost for ventilation heat losses and fan(s)</a:t>
            </a:r>
            <a:r>
              <a:rPr lang="hu-HU" sz="2000" b="1" dirty="0" smtClean="0"/>
              <a:t> </a:t>
            </a:r>
            <a:r>
              <a:rPr lang="en-US" sz="2000" b="1" dirty="0" smtClean="0"/>
              <a:t>consumption (£/year);</a:t>
            </a:r>
          </a:p>
          <a:p>
            <a:r>
              <a:rPr lang="en-US" sz="2000" b="1" dirty="0" smtClean="0"/>
              <a:t>• Net present value over 15 years</a:t>
            </a:r>
            <a:r>
              <a:rPr lang="hu-HU" sz="2000" b="1" dirty="0" smtClean="0"/>
              <a:t> </a:t>
            </a:r>
            <a:r>
              <a:rPr lang="en-US" sz="2000" b="1" dirty="0" smtClean="0"/>
              <a:t>(£)</a:t>
            </a:r>
            <a:r>
              <a:rPr lang="hu-HU" sz="2000" b="1" dirty="0" smtClean="0"/>
              <a:t>.</a:t>
            </a:r>
          </a:p>
          <a:p>
            <a:r>
              <a:rPr lang="hu-HU" sz="2000" b="1" dirty="0" smtClean="0"/>
              <a:t>Szóval már azt nem egyértelmű eldönteni, hogy milyen peremfeltételekkel</a:t>
            </a:r>
            <a:r>
              <a:rPr lang="hu-HU" sz="2000" b="1" baseline="0" dirty="0" smtClean="0"/>
              <a:t> keressünk optimumot -</a:t>
            </a:r>
            <a:r>
              <a:rPr lang="hu-HU" sz="2000" b="1" dirty="0" smtClean="0"/>
              <a:t> ráadásul még azzal is nehezítve az építészeknek, hogy ebben is a gépészekkel kell együttműködniük!</a:t>
            </a:r>
            <a:endParaRPr lang="hu-HU" sz="20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756F09-C7E6-47FA-B621-489894FDD3A9}" type="slidenum">
              <a:rPr lang="hu-HU" altLang="hu-HU" smtClean="0"/>
              <a:pPr>
                <a:defRPr/>
              </a:pPr>
              <a:t>5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0712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3AFE7D-B963-41E8-93E9-75658B89D7DF}" type="slidenum">
              <a:rPr lang="hu-HU" altLang="hu-HU" sz="1300"/>
              <a:pPr>
                <a:spcBef>
                  <a:spcPct val="0"/>
                </a:spcBef>
              </a:pPr>
              <a:t>6</a:t>
            </a:fld>
            <a:endParaRPr lang="hu-HU" altLang="hu-HU" sz="13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 b="1" dirty="0" smtClean="0"/>
              <a:t>Helyi (nem központi) megoldás, általában akkor alkalmazzák „gyógyírként”,</a:t>
            </a:r>
            <a:r>
              <a:rPr lang="hu-HU" altLang="hu-HU" b="1" baseline="0" dirty="0" smtClean="0"/>
              <a:t> ha a penészesedés már megjelent. Hőtároló-hőcserélőként egy speciális, nagy </a:t>
            </a:r>
            <a:r>
              <a:rPr lang="hu-HU" altLang="hu-HU" b="1" baseline="0" dirty="0" err="1" smtClean="0"/>
              <a:t>hőkapacitású</a:t>
            </a:r>
            <a:r>
              <a:rPr lang="hu-HU" altLang="hu-HU" b="1" baseline="0" dirty="0" smtClean="0"/>
              <a:t> kerámiából készült, sok-sok apró légcsatornát tartalmazó elemet használ, az ide-oda váltakozó irányú légáramlást ventilátor biztosítja. Nem </a:t>
            </a:r>
            <a:r>
              <a:rPr lang="hu-HU" altLang="hu-HU" b="1" baseline="0" dirty="0" err="1" smtClean="0"/>
              <a:t>rekuperatív</a:t>
            </a:r>
            <a:r>
              <a:rPr lang="hu-HU" altLang="hu-HU" b="1" baseline="0" dirty="0" smtClean="0"/>
              <a:t> (mint az eddigiek), hanem regeneratív hőcsere történik: </a:t>
            </a:r>
            <a:r>
              <a:rPr lang="hu-HU" altLang="hu-HU" b="1" baseline="0" dirty="0" err="1" smtClean="0"/>
              <a:t>periodikusan</a:t>
            </a:r>
            <a:r>
              <a:rPr lang="hu-HU" altLang="hu-HU" b="1" baseline="0" dirty="0" smtClean="0"/>
              <a:t> váltakozva tárolja be a </a:t>
            </a:r>
            <a:r>
              <a:rPr lang="hu-HU" altLang="hu-HU" b="1" baseline="0" dirty="0" err="1" smtClean="0"/>
              <a:t>hulladékhőt</a:t>
            </a:r>
            <a:r>
              <a:rPr lang="hu-HU" altLang="hu-HU" b="1" baseline="0" dirty="0" smtClean="0"/>
              <a:t> az elszívott levegőből , majd nyeri vissza azt a befújt friss levegővel.</a:t>
            </a:r>
          </a:p>
          <a:p>
            <a:r>
              <a:rPr lang="hu-HU" altLang="hu-HU" b="1" baseline="0" dirty="0" smtClean="0"/>
              <a:t>Jó megoldás, de igen drága és nem is igazi rendszerként működik egy házban.</a:t>
            </a:r>
          </a:p>
          <a:p>
            <a:r>
              <a:rPr lang="hu-HU" altLang="hu-HU" b="1" baseline="0" dirty="0" smtClean="0"/>
              <a:t>2007-ben találkoztam vele a </a:t>
            </a:r>
            <a:r>
              <a:rPr lang="hu-HU" altLang="hu-HU" b="1" baseline="0" dirty="0" err="1" smtClean="0"/>
              <a:t>Wels-i</a:t>
            </a:r>
            <a:r>
              <a:rPr lang="hu-HU" altLang="hu-HU" b="1" baseline="0" dirty="0" smtClean="0"/>
              <a:t> </a:t>
            </a:r>
            <a:r>
              <a:rPr lang="hu-HU" altLang="hu-HU" b="1" baseline="0" dirty="0" err="1" smtClean="0"/>
              <a:t>Energiesparmessén</a:t>
            </a:r>
            <a:r>
              <a:rPr lang="hu-HU" altLang="hu-HU" b="1" baseline="0" dirty="0" smtClean="0"/>
              <a:t>, tetszett, ma már sokat fejlődött a megoldás, itt a kiállításon is találkozhatnak vele.</a:t>
            </a:r>
          </a:p>
          <a:p>
            <a:r>
              <a:rPr lang="hu-HU" altLang="hu-HU" b="1" baseline="0" dirty="0" smtClean="0"/>
              <a:t>Beültette a bogarat a fülembe: miért ne lehetne egyszerű, olcsó és (mindennek ellenére) jó megoldást találni a </a:t>
            </a:r>
            <a:r>
              <a:rPr lang="hu-HU" altLang="hu-HU" b="1" baseline="0" dirty="0" err="1" smtClean="0"/>
              <a:t>hővisszanyerős</a:t>
            </a:r>
            <a:r>
              <a:rPr lang="hu-HU" altLang="hu-HU" b="1" baseline="0" dirty="0" smtClean="0"/>
              <a:t> szellőzésre?!</a:t>
            </a:r>
          </a:p>
          <a:p>
            <a:endParaRPr lang="hu-HU" altLang="hu-HU" b="1" dirty="0" smtClean="0"/>
          </a:p>
        </p:txBody>
      </p:sp>
    </p:spTree>
    <p:extLst>
      <p:ext uri="{BB962C8B-B14F-4D97-AF65-F5344CB8AC3E}">
        <p14:creationId xmlns:p14="http://schemas.microsoft.com/office/powerpoint/2010/main" val="3796552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000" b="1" dirty="0" smtClean="0"/>
              <a:t>Ez a Nobel díja 75-ik évfordulójára kiadott</a:t>
            </a:r>
            <a:r>
              <a:rPr lang="hu-HU" sz="2000" b="1" baseline="0" dirty="0" smtClean="0"/>
              <a:t> 3000 Ft-os ezüst emlékérem, ahol Szent-Györgyi Albert kitűnően fogalmazta meg az innovatív gondolkodás, a találmányok és szabadalmak létrejöttének forrását.</a:t>
            </a:r>
            <a:endParaRPr lang="hu-HU" sz="20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756F09-C7E6-47FA-B621-489894FDD3A9}" type="slidenum">
              <a:rPr lang="hu-HU" altLang="hu-HU" smtClean="0"/>
              <a:pPr>
                <a:defRPr/>
              </a:pPr>
              <a:t>7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42212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000" b="1" dirty="0" smtClean="0"/>
              <a:t>Ez egy égetett üreges agyagtégla képe, ahol a bordák és a közöttük lévő</a:t>
            </a:r>
            <a:r>
              <a:rPr lang="hu-HU" sz="2000" b="1" baseline="0" dirty="0" smtClean="0"/>
              <a:t> elemi kis üregek teljesen hasonlóak az előző „</a:t>
            </a:r>
            <a:r>
              <a:rPr lang="hu-HU" sz="2000" b="1" baseline="0" dirty="0" err="1" smtClean="0"/>
              <a:t>inVENTer</a:t>
            </a:r>
            <a:r>
              <a:rPr lang="hu-HU" sz="2000" b="1" baseline="0" dirty="0" smtClean="0"/>
              <a:t>” hőtároló-hőcserélőjéhez! Ez a „felfedezés” adta a találmányom ötletét.</a:t>
            </a:r>
            <a:endParaRPr lang="hu-HU" sz="20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756F09-C7E6-47FA-B621-489894FDD3A9}" type="slidenum">
              <a:rPr lang="hu-HU" altLang="hu-HU" smtClean="0"/>
              <a:pPr>
                <a:defRPr/>
              </a:pPr>
              <a:t>8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2466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B30C7C-A1E2-46FB-871D-9610C84B3781}" type="slidenum">
              <a:rPr lang="hu-HU" altLang="hu-HU" sz="1300"/>
              <a:pPr>
                <a:spcBef>
                  <a:spcPct val="0"/>
                </a:spcBef>
              </a:pPr>
              <a:t>9</a:t>
            </a:fld>
            <a:endParaRPr lang="hu-HU" altLang="hu-HU" sz="13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 b="1" dirty="0" smtClean="0">
                <a:solidFill>
                  <a:srgbClr val="FF0000"/>
                </a:solidFill>
              </a:rPr>
              <a:t>A külső fal építésével egyben</a:t>
            </a:r>
            <a:r>
              <a:rPr lang="hu-HU" altLang="hu-HU" b="1" baseline="0" dirty="0" smtClean="0">
                <a:solidFill>
                  <a:srgbClr val="FF0000"/>
                </a:solidFill>
              </a:rPr>
              <a:t> elkészül a szellőző rendszer legnagyobb és legfontosabb része is, gyakorlatilag ingyen! Már csak némi légrács, szűrő, ventilátor, villamos vezetékezés és vezérlés/szabályozás szükséges, és készen van a </a:t>
            </a:r>
            <a:r>
              <a:rPr lang="hu-HU" altLang="hu-HU" b="1" baseline="0" dirty="0" err="1" smtClean="0">
                <a:solidFill>
                  <a:srgbClr val="FF0000"/>
                </a:solidFill>
              </a:rPr>
              <a:t>hővisszanyerő</a:t>
            </a:r>
            <a:r>
              <a:rPr lang="hu-HU" altLang="hu-HU" b="1" baseline="0" dirty="0" smtClean="0">
                <a:solidFill>
                  <a:srgbClr val="FF0000"/>
                </a:solidFill>
              </a:rPr>
              <a:t> szellőző rendszer.</a:t>
            </a:r>
            <a:endParaRPr lang="hu-HU" altLang="hu-HU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hu-HU" altLang="hu-HU" b="1" dirty="0" smtClean="0">
                <a:solidFill>
                  <a:srgbClr val="FF0000"/>
                </a:solidFill>
              </a:rPr>
              <a:t>Az építészek általában nagyon értékelik, hogy sem a helyiségben, sem a teljes épületben nincs légcsatorna, ráadásul a szellőzés gyakorlatilag a falazással együtt elkészül és az épület lélegzik.</a:t>
            </a:r>
            <a:endParaRPr lang="en-US" altLang="hu-HU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99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2 w 1722"/>
                <a:gd name="T1" fmla="*/ 56 h 66"/>
                <a:gd name="T2" fmla="*/ 1702 w 1722"/>
                <a:gd name="T3" fmla="*/ 50 h 66"/>
                <a:gd name="T4" fmla="*/ 0 w 1722"/>
                <a:gd name="T5" fmla="*/ 0 h 66"/>
                <a:gd name="T6" fmla="*/ 0 w 1722"/>
                <a:gd name="T7" fmla="*/ 38 h 66"/>
                <a:gd name="T8" fmla="*/ 1702 w 1722"/>
                <a:gd name="T9" fmla="*/ 56 h 66"/>
                <a:gd name="T10" fmla="*/ 1702 w 1722"/>
                <a:gd name="T11" fmla="*/ 56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5 w 975"/>
                <a:gd name="T1" fmla="*/ 48 h 101"/>
                <a:gd name="T2" fmla="*/ 96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5 w 975"/>
                <a:gd name="T9" fmla="*/ 48 h 101"/>
                <a:gd name="T10" fmla="*/ 96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2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21 w 2141"/>
                <a:gd name="T7" fmla="*/ 0 h 198"/>
                <a:gd name="T8" fmla="*/ 212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52 w 2517"/>
                <a:gd name="T1" fmla="*/ 276 h 276"/>
                <a:gd name="T2" fmla="*/ 2487 w 2517"/>
                <a:gd name="T3" fmla="*/ 204 h 276"/>
                <a:gd name="T4" fmla="*/ 2230 w 2517"/>
                <a:gd name="T5" fmla="*/ 0 h 276"/>
                <a:gd name="T6" fmla="*/ 0 w 2517"/>
                <a:gd name="T7" fmla="*/ 276 h 276"/>
                <a:gd name="T8" fmla="*/ 2152 w 2517"/>
                <a:gd name="T9" fmla="*/ 276 h 276"/>
                <a:gd name="T10" fmla="*/ 2152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9 w 729"/>
                <a:gd name="T7" fmla="*/ 240 h 240"/>
                <a:gd name="T8" fmla="*/ 71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9 w 729"/>
                <a:gd name="T1" fmla="*/ 318 h 318"/>
                <a:gd name="T2" fmla="*/ 71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9 w 729"/>
                <a:gd name="T9" fmla="*/ 318 h 318"/>
                <a:gd name="T10" fmla="*/ 71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cs typeface="+mn-cs"/>
                </a:endParaRPr>
              </a:p>
            </p:txBody>
          </p:sp>
        </p:grpSp>
      </p:grpSp>
      <p:sp>
        <p:nvSpPr>
          <p:cNvPr id="5329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5329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6FFAE4-0BC8-44A7-947F-9698559492F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34677950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791B4-1E0F-429C-9DB4-6FC602E2C53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6625902"/>
      </p:ext>
    </p:extLst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1B08E-F1DB-421C-93E5-C7793AD7FF2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95377683"/>
      </p:ext>
    </p:extLst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7" indent="0" algn="ctr">
              <a:buNone/>
              <a:defRPr sz="1600"/>
            </a:lvl4pPr>
            <a:lvl5pPr marL="1828755" indent="0" algn="ctr">
              <a:buNone/>
              <a:defRPr sz="1600"/>
            </a:lvl5pPr>
            <a:lvl6pPr marL="2285944" indent="0" algn="ctr">
              <a:buNone/>
              <a:defRPr sz="1600"/>
            </a:lvl6pPr>
            <a:lvl7pPr marL="2743134" indent="0" algn="ctr">
              <a:buNone/>
              <a:defRPr sz="1600"/>
            </a:lvl7pPr>
            <a:lvl8pPr marL="3200322" indent="0" algn="ctr">
              <a:buNone/>
              <a:defRPr sz="1600"/>
            </a:lvl8pPr>
            <a:lvl9pPr marL="3657511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72D0-5F87-4A0B-ABA6-FFAB62EEF06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18. 03. 1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3E6D-2E17-4A60-B757-25E4102B6C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49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72D0-5F87-4A0B-ABA6-FFAB62EEF06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18. 03. 1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3E6D-2E17-4A60-B757-25E4102B6C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1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72D0-5F87-4A0B-ABA6-FFAB62EEF06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18. 03. 1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3E6D-2E17-4A60-B757-25E4102B6C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43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72D0-5F87-4A0B-ABA6-FFAB62EEF06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18. 03. 1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3E6D-2E17-4A60-B757-25E4102B6C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87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7" indent="0">
              <a:buNone/>
              <a:defRPr sz="1600" b="1"/>
            </a:lvl4pPr>
            <a:lvl5pPr marL="1828755" indent="0">
              <a:buNone/>
              <a:defRPr sz="1600" b="1"/>
            </a:lvl5pPr>
            <a:lvl6pPr marL="2285944" indent="0">
              <a:buNone/>
              <a:defRPr sz="1600" b="1"/>
            </a:lvl6pPr>
            <a:lvl7pPr marL="2743134" indent="0">
              <a:buNone/>
              <a:defRPr sz="1600" b="1"/>
            </a:lvl7pPr>
            <a:lvl8pPr marL="3200322" indent="0">
              <a:buNone/>
              <a:defRPr sz="1600" b="1"/>
            </a:lvl8pPr>
            <a:lvl9pPr marL="365751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7" indent="0">
              <a:buNone/>
              <a:defRPr sz="1600" b="1"/>
            </a:lvl4pPr>
            <a:lvl5pPr marL="1828755" indent="0">
              <a:buNone/>
              <a:defRPr sz="1600" b="1"/>
            </a:lvl5pPr>
            <a:lvl6pPr marL="2285944" indent="0">
              <a:buNone/>
              <a:defRPr sz="1600" b="1"/>
            </a:lvl6pPr>
            <a:lvl7pPr marL="2743134" indent="0">
              <a:buNone/>
              <a:defRPr sz="1600" b="1"/>
            </a:lvl7pPr>
            <a:lvl8pPr marL="3200322" indent="0">
              <a:buNone/>
              <a:defRPr sz="1600" b="1"/>
            </a:lvl8pPr>
            <a:lvl9pPr marL="365751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72D0-5F87-4A0B-ABA6-FFAB62EEF06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18. 03. 1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3E6D-2E17-4A60-B757-25E4102B6C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67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72D0-5F87-4A0B-ABA6-FFAB62EEF06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18. 03. 1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3E6D-2E17-4A60-B757-25E4102B6C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54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72D0-5F87-4A0B-ABA6-FFAB62EEF06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18. 03. 1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3E6D-2E17-4A60-B757-25E4102B6C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09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7" indent="0">
              <a:buNone/>
              <a:defRPr sz="1000"/>
            </a:lvl4pPr>
            <a:lvl5pPr marL="1828755" indent="0">
              <a:buNone/>
              <a:defRPr sz="1000"/>
            </a:lvl5pPr>
            <a:lvl6pPr marL="2285944" indent="0">
              <a:buNone/>
              <a:defRPr sz="1000"/>
            </a:lvl6pPr>
            <a:lvl7pPr marL="2743134" indent="0">
              <a:buNone/>
              <a:defRPr sz="1000"/>
            </a:lvl7pPr>
            <a:lvl8pPr marL="3200322" indent="0">
              <a:buNone/>
              <a:defRPr sz="1000"/>
            </a:lvl8pPr>
            <a:lvl9pPr marL="3657511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72D0-5F87-4A0B-ABA6-FFAB62EEF06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18. 03. 1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3E6D-2E17-4A60-B757-25E4102B6C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0FE5A-C3E2-478B-B29B-FD2DF306885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1304173"/>
      </p:ext>
    </p:extLst>
  </p:cSld>
  <p:clrMapOvr>
    <a:masterClrMapping/>
  </p:clrMapOvr>
  <p:transition spd="med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7" indent="0">
              <a:buNone/>
              <a:defRPr sz="2000"/>
            </a:lvl4pPr>
            <a:lvl5pPr marL="1828755" indent="0">
              <a:buNone/>
              <a:defRPr sz="2000"/>
            </a:lvl5pPr>
            <a:lvl6pPr marL="2285944" indent="0">
              <a:buNone/>
              <a:defRPr sz="2000"/>
            </a:lvl6pPr>
            <a:lvl7pPr marL="2743134" indent="0">
              <a:buNone/>
              <a:defRPr sz="2000"/>
            </a:lvl7pPr>
            <a:lvl8pPr marL="3200322" indent="0">
              <a:buNone/>
              <a:defRPr sz="2000"/>
            </a:lvl8pPr>
            <a:lvl9pPr marL="3657511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7" indent="0">
              <a:buNone/>
              <a:defRPr sz="1000"/>
            </a:lvl4pPr>
            <a:lvl5pPr marL="1828755" indent="0">
              <a:buNone/>
              <a:defRPr sz="1000"/>
            </a:lvl5pPr>
            <a:lvl6pPr marL="2285944" indent="0">
              <a:buNone/>
              <a:defRPr sz="1000"/>
            </a:lvl6pPr>
            <a:lvl7pPr marL="2743134" indent="0">
              <a:buNone/>
              <a:defRPr sz="1000"/>
            </a:lvl7pPr>
            <a:lvl8pPr marL="3200322" indent="0">
              <a:buNone/>
              <a:defRPr sz="1000"/>
            </a:lvl8pPr>
            <a:lvl9pPr marL="3657511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72D0-5F87-4A0B-ABA6-FFAB62EEF06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18. 03. 1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3E6D-2E17-4A60-B757-25E4102B6C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72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72D0-5F87-4A0B-ABA6-FFAB62EEF06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18. 03. 1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3E6D-2E17-4A60-B757-25E4102B6C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42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72D0-5F87-4A0B-ABA6-FFAB62EEF06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18. 03. 1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3E6D-2E17-4A60-B757-25E4102B6C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9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10C16-0EB8-4E0F-9C27-29AFA8543C3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22489955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863BF-C39E-49E4-8C27-F8538174CC4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58460120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ECBCF-7185-4D6A-AD17-5EB0B4FCFA5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87514141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926D1-70D6-4A57-9CB7-121465AE6BA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19360288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003AF-7D7A-45E7-83B6-CF9EF36C1BC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51895858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3A162-A24B-4E35-8757-CCEACDEEC30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57007258"/>
      </p:ext>
    </p:extLst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792CC-0389-479E-A8AD-E90AA696235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9714877"/>
      </p:ext>
    </p:extLst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B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22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522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522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2 w 1722"/>
                <a:gd name="T1" fmla="*/ 56 h 66"/>
                <a:gd name="T2" fmla="*/ 1702 w 1722"/>
                <a:gd name="T3" fmla="*/ 50 h 66"/>
                <a:gd name="T4" fmla="*/ 0 w 1722"/>
                <a:gd name="T5" fmla="*/ 0 h 66"/>
                <a:gd name="T6" fmla="*/ 0 w 1722"/>
                <a:gd name="T7" fmla="*/ 38 h 66"/>
                <a:gd name="T8" fmla="*/ 1702 w 1722"/>
                <a:gd name="T9" fmla="*/ 56 h 66"/>
                <a:gd name="T10" fmla="*/ 1702 w 1722"/>
                <a:gd name="T11" fmla="*/ 56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2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5 w 975"/>
                <a:gd name="T1" fmla="*/ 48 h 101"/>
                <a:gd name="T2" fmla="*/ 96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5 w 975"/>
                <a:gd name="T9" fmla="*/ 48 h 101"/>
                <a:gd name="T10" fmla="*/ 96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2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21 w 2141"/>
                <a:gd name="T7" fmla="*/ 0 h 198"/>
                <a:gd name="T8" fmla="*/ 212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2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52 w 2517"/>
                <a:gd name="T1" fmla="*/ 276 h 276"/>
                <a:gd name="T2" fmla="*/ 2487 w 2517"/>
                <a:gd name="T3" fmla="*/ 204 h 276"/>
                <a:gd name="T4" fmla="*/ 2230 w 2517"/>
                <a:gd name="T5" fmla="*/ 0 h 276"/>
                <a:gd name="T6" fmla="*/ 0 w 2517"/>
                <a:gd name="T7" fmla="*/ 276 h 276"/>
                <a:gd name="T8" fmla="*/ 2152 w 2517"/>
                <a:gd name="T9" fmla="*/ 276 h 276"/>
                <a:gd name="T10" fmla="*/ 2152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2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9 w 729"/>
                <a:gd name="T7" fmla="*/ 240 h 240"/>
                <a:gd name="T8" fmla="*/ 71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2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9 w 729"/>
                <a:gd name="T1" fmla="*/ 318 h 318"/>
                <a:gd name="T2" fmla="*/ 71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9 w 729"/>
                <a:gd name="T9" fmla="*/ 318 h 318"/>
                <a:gd name="T10" fmla="*/ 71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2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522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522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2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2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522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522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2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522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2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2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522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522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522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522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522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522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sp>
          <p:nvSpPr>
            <p:cNvPr id="522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hu-HU">
                <a:cs typeface="+mn-cs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522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cs typeface="+mn-cs"/>
                </a:endParaRPr>
              </a:p>
            </p:txBody>
          </p:sp>
          <p:sp>
            <p:nvSpPr>
              <p:cNvPr id="522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hu-HU">
                  <a:cs typeface="+mn-cs"/>
                </a:endParaRPr>
              </a:p>
            </p:txBody>
          </p:sp>
        </p:grpSp>
      </p:grpSp>
      <p:sp>
        <p:nvSpPr>
          <p:cNvPr id="522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522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5226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226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227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20BCD37E-5CD4-4689-950F-682AEF8ADD8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2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3" eaLnBrk="1" fontAlgn="auto" hangingPunct="1">
              <a:spcBef>
                <a:spcPts val="0"/>
              </a:spcBef>
              <a:spcAft>
                <a:spcPts val="0"/>
              </a:spcAft>
            </a:pPr>
            <a:fld id="{A3B172D0-5F87-4A0B-ABA6-FFAB62EEF060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t>18. 03. 1</a:t>
            </a:fld>
            <a:endParaRPr lang="hu-H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3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33" eaLnBrk="1" fontAlgn="auto" hangingPunct="1">
              <a:spcBef>
                <a:spcPts val="0"/>
              </a:spcBef>
              <a:spcAft>
                <a:spcPts val="0"/>
              </a:spcAft>
            </a:pPr>
            <a:fld id="{25BD3E6D-2E17-4A60-B757-25E4102B6C52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6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5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5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1" indent="-228595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0" indent="-228595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9" indent="-228595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8" indent="-228595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7" indent="-228595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6" indent="-228595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7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5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1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.png"/><Relationship Id="rId3" Type="http://schemas.openxmlformats.org/officeDocument/2006/relationships/image" Target="../media/image18.jpeg"/><Relationship Id="rId7" Type="http://schemas.openxmlformats.org/officeDocument/2006/relationships/image" Target="../media/image22.emf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41.wmf"/><Relationship Id="rId3" Type="http://schemas.openxmlformats.org/officeDocument/2006/relationships/notesSlide" Target="../notesSlides/notesSlide16.xml"/><Relationship Id="rId21" Type="http://schemas.openxmlformats.org/officeDocument/2006/relationships/oleObject" Target="../embeddings/oleObject9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0.wmf"/><Relationship Id="rId20" Type="http://schemas.openxmlformats.org/officeDocument/2006/relationships/image" Target="../media/image42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44.wmf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37.w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45.e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9.wmf"/><Relationship Id="rId22" Type="http://schemas.openxmlformats.org/officeDocument/2006/relationships/image" Target="../media/image4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hva.eu/publications-and-resources/rehva-journal/2013/032013/performance-of-automated-demand-controlled-mechanical-extract-ventilation-systems-for-dwellings-in-europe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10" Type="http://schemas.openxmlformats.org/officeDocument/2006/relationships/image" Target="../media/image5.emf"/><Relationship Id="rId4" Type="http://schemas.openxmlformats.org/officeDocument/2006/relationships/image" Target="../media/image2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>
            <a:grpSpLocks/>
          </p:cNvGrpSpPr>
          <p:nvPr/>
        </p:nvGrpSpPr>
        <p:grpSpPr bwMode="auto">
          <a:xfrm>
            <a:off x="-1" y="839271"/>
            <a:ext cx="9144000" cy="3492500"/>
            <a:chOff x="332509" y="1279182"/>
            <a:chExt cx="8472983" cy="3187310"/>
          </a:xfrm>
        </p:grpSpPr>
        <p:pic>
          <p:nvPicPr>
            <p:cNvPr id="4102" name="Picture 12" descr="44 N+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1" t="5446" r="3859" b="3465"/>
            <a:stretch>
              <a:fillRect/>
            </a:stretch>
          </p:blipFill>
          <p:spPr bwMode="auto">
            <a:xfrm>
              <a:off x="4883497" y="1280258"/>
              <a:ext cx="3921995" cy="3186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509" y="1279182"/>
              <a:ext cx="4555376" cy="3185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-1" y="1398008"/>
            <a:ext cx="9144001" cy="23733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6000" b="1" i="1" dirty="0" err="1" smtClean="0">
                <a:solidFill>
                  <a:srgbClr val="66FF33"/>
                </a:solidFill>
                <a:latin typeface="Bahamas" pitchFamily="34" charset="0"/>
              </a:rPr>
              <a:t>Hővisszanyerő</a:t>
            </a:r>
            <a:r>
              <a:rPr lang="hu-HU" sz="6000" b="1" i="1" dirty="0" smtClean="0">
                <a:solidFill>
                  <a:srgbClr val="66FF33"/>
                </a:solidFill>
                <a:latin typeface="Bahamas" pitchFamily="34" charset="0"/>
              </a:rPr>
              <a:t> szellőzés, teljesen másképpen</a:t>
            </a:r>
            <a:endParaRPr lang="hu-HU" sz="6000" b="1" dirty="0">
              <a:solidFill>
                <a:srgbClr val="66FF33"/>
              </a:solidFill>
              <a:latin typeface="+mn-lt"/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0" y="4697727"/>
            <a:ext cx="9144000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ts val="600"/>
              </a:spcBef>
              <a:defRPr/>
            </a:pP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Csiha András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hu-H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ügyvezető</a:t>
            </a:r>
            <a:r>
              <a:rPr lang="hu-H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, épületgépész mérnök, ny. főiskolai docens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hu-H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ETÜD+ Mérnökiroda és Kereskedelmi Bt, Debrecen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hu-HU" sz="2000" b="1" dirty="0" err="1">
                <a:solidFill>
                  <a:srgbClr val="FFFF00"/>
                </a:solidFill>
              </a:rPr>
              <a:t>www.etudbt.hu</a:t>
            </a:r>
            <a:r>
              <a:rPr lang="hu-HU" sz="2000" b="1" dirty="0">
                <a:solidFill>
                  <a:srgbClr val="FFFF00"/>
                </a:solidFill>
              </a:rPr>
              <a:t>, </a:t>
            </a:r>
            <a:r>
              <a:rPr lang="hu-HU" sz="2000" b="1" dirty="0" err="1">
                <a:solidFill>
                  <a:srgbClr val="FFFF00"/>
                </a:solidFill>
              </a:rPr>
              <a:t>etudbt</a:t>
            </a:r>
            <a:r>
              <a:rPr lang="hu-HU" sz="2000" b="1" dirty="0">
                <a:solidFill>
                  <a:srgbClr val="FFFF00"/>
                </a:solidFill>
              </a:rPr>
              <a:t>@</a:t>
            </a:r>
            <a:r>
              <a:rPr lang="hu-HU" sz="2000" b="1" dirty="0" err="1">
                <a:solidFill>
                  <a:srgbClr val="FFFF00"/>
                </a:solidFill>
              </a:rPr>
              <a:t>etudbt.hu</a:t>
            </a:r>
            <a:endParaRPr lang="hu-HU" sz="20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hu-HU" sz="27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PollackExpo</a:t>
            </a:r>
            <a:r>
              <a:rPr lang="hu-HU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, 2018. 03. 01-02.</a:t>
            </a:r>
            <a:endParaRPr lang="hu-HU" sz="27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7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0" y="0"/>
            <a:ext cx="9144000" cy="554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000" dirty="0">
                <a:latin typeface="+mn-lt"/>
                <a:cs typeface="+mn-cs"/>
              </a:rPr>
              <a:t>SZABADALMI LEÍRÁS</a:t>
            </a:r>
            <a:r>
              <a:rPr lang="hu-HU" sz="2000" dirty="0">
                <a:latin typeface="+mn-lt"/>
                <a:cs typeface="+mn-cs"/>
              </a:rPr>
              <a:t> (KIVONAT)</a:t>
            </a:r>
            <a:r>
              <a:rPr lang="en-US" sz="2000" dirty="0">
                <a:latin typeface="+mn-lt"/>
                <a:cs typeface="+mn-cs"/>
              </a:rPr>
              <a:t/>
            </a:r>
            <a:br>
              <a:rPr lang="en-US" sz="2000" dirty="0">
                <a:latin typeface="+mn-lt"/>
                <a:cs typeface="+mn-cs"/>
              </a:rPr>
            </a:br>
            <a:r>
              <a:rPr lang="en-US" sz="2000" dirty="0">
                <a:latin typeface="+mn-lt"/>
                <a:cs typeface="+mn-cs"/>
              </a:rPr>
              <a:t/>
            </a:r>
            <a:br>
              <a:rPr lang="en-US" sz="2000" dirty="0">
                <a:latin typeface="+mn-lt"/>
                <a:cs typeface="+mn-cs"/>
              </a:rPr>
            </a:br>
            <a:r>
              <a:rPr lang="en-US" sz="2400" b="1" dirty="0" err="1">
                <a:latin typeface="+mn-lt"/>
                <a:cs typeface="+mn-cs"/>
              </a:rPr>
              <a:t>Váltakozó</a:t>
            </a:r>
            <a:r>
              <a:rPr lang="en-US" sz="2400" b="1" dirty="0">
                <a:latin typeface="+mn-lt"/>
                <a:cs typeface="+mn-cs"/>
              </a:rPr>
              <a:t> </a:t>
            </a:r>
            <a:r>
              <a:rPr lang="en-US" sz="2400" b="1" dirty="0" err="1">
                <a:latin typeface="+mn-lt"/>
                <a:cs typeface="+mn-cs"/>
              </a:rPr>
              <a:t>áramlási</a:t>
            </a:r>
            <a:r>
              <a:rPr lang="en-US" sz="2400" b="1" dirty="0">
                <a:latin typeface="+mn-lt"/>
                <a:cs typeface="+mn-cs"/>
              </a:rPr>
              <a:t> </a:t>
            </a:r>
            <a:r>
              <a:rPr lang="en-US" sz="2400" b="1" dirty="0" err="1">
                <a:latin typeface="+mn-lt"/>
                <a:cs typeface="+mn-cs"/>
              </a:rPr>
              <a:t>irányú</a:t>
            </a:r>
            <a:r>
              <a:rPr lang="en-US" sz="2400" b="1" dirty="0">
                <a:latin typeface="+mn-lt"/>
                <a:cs typeface="+mn-cs"/>
              </a:rPr>
              <a:t>, </a:t>
            </a:r>
            <a:r>
              <a:rPr lang="en-US" sz="2400" b="1" dirty="0" err="1">
                <a:latin typeface="+mn-lt"/>
                <a:cs typeface="+mn-cs"/>
              </a:rPr>
              <a:t>decentralizált</a:t>
            </a:r>
            <a:r>
              <a:rPr lang="en-US" sz="2400" b="1" dirty="0">
                <a:latin typeface="+mn-lt"/>
                <a:cs typeface="+mn-cs"/>
              </a:rPr>
              <a:t>,</a:t>
            </a:r>
            <a:r>
              <a:rPr lang="hu-HU" sz="2400" b="1" dirty="0">
                <a:latin typeface="+mn-lt"/>
                <a:cs typeface="+mn-cs"/>
              </a:rPr>
              <a:t/>
            </a:r>
            <a:br>
              <a:rPr lang="hu-HU" sz="2400" b="1" dirty="0">
                <a:latin typeface="+mn-lt"/>
                <a:cs typeface="+mn-cs"/>
              </a:rPr>
            </a:br>
            <a:r>
              <a:rPr lang="en-US" sz="2400" b="1" dirty="0" err="1">
                <a:latin typeface="+mn-lt"/>
                <a:cs typeface="+mn-cs"/>
              </a:rPr>
              <a:t>hővisszanyerős</a:t>
            </a:r>
            <a:r>
              <a:rPr lang="en-US" sz="2400" b="1" dirty="0">
                <a:latin typeface="+mn-lt"/>
                <a:cs typeface="+mn-cs"/>
              </a:rPr>
              <a:t> </a:t>
            </a:r>
            <a:r>
              <a:rPr lang="en-US" sz="2400" b="1" dirty="0" err="1">
                <a:latin typeface="+mn-lt"/>
                <a:cs typeface="+mn-cs"/>
              </a:rPr>
              <a:t>szellőztető</a:t>
            </a:r>
            <a:r>
              <a:rPr lang="en-US" sz="2400" b="1" dirty="0">
                <a:latin typeface="+mn-lt"/>
                <a:cs typeface="+mn-cs"/>
              </a:rPr>
              <a:t> </a:t>
            </a:r>
            <a:r>
              <a:rPr lang="en-US" sz="2400" b="1" dirty="0" err="1" smtClean="0">
                <a:latin typeface="+mn-lt"/>
                <a:cs typeface="+mn-cs"/>
              </a:rPr>
              <a:t>berendezés</a:t>
            </a:r>
            <a:endParaRPr lang="hu-HU" sz="2400" b="1" dirty="0" smtClean="0">
              <a:latin typeface="+mn-lt"/>
              <a:cs typeface="+mn-cs"/>
            </a:endParaRPr>
          </a:p>
          <a:p>
            <a:pPr algn="ctr" eaLnBrk="1" hangingPunct="1">
              <a:defRPr/>
            </a:pPr>
            <a:endParaRPr lang="hu-HU" sz="2400" b="1" dirty="0">
              <a:latin typeface="+mn-lt"/>
              <a:cs typeface="+mn-cs"/>
            </a:endParaRPr>
          </a:p>
          <a:p>
            <a:pPr eaLnBrk="1" hangingPunct="1">
              <a:defRPr/>
            </a:pPr>
            <a:r>
              <a:rPr lang="hu-HU" sz="2000" dirty="0"/>
              <a:t>Feltaláló</a:t>
            </a:r>
            <a:r>
              <a:rPr lang="en-US" sz="2000" dirty="0"/>
              <a:t>:		Csiha András, Debrecen</a:t>
            </a:r>
            <a:br>
              <a:rPr lang="en-US" sz="2000" dirty="0"/>
            </a:br>
            <a:r>
              <a:rPr lang="hu-HU" sz="2000" dirty="0"/>
              <a:t>A bejelentés napja</a:t>
            </a:r>
            <a:r>
              <a:rPr lang="en-US" sz="2000" dirty="0"/>
              <a:t>:	</a:t>
            </a:r>
            <a:r>
              <a:rPr lang="hu-HU" sz="2000" dirty="0"/>
              <a:t>2008. </a:t>
            </a:r>
            <a:r>
              <a:rPr lang="en-US" sz="2000" dirty="0"/>
              <a:t>0</a:t>
            </a:r>
            <a:r>
              <a:rPr lang="hu-HU" sz="2000" dirty="0"/>
              <a:t>6</a:t>
            </a:r>
            <a:r>
              <a:rPr lang="en-US" sz="2000" dirty="0"/>
              <a:t>.</a:t>
            </a:r>
            <a:r>
              <a:rPr lang="hu-HU" sz="2000" dirty="0"/>
              <a:t> </a:t>
            </a:r>
            <a:r>
              <a:rPr lang="en-US" sz="2000" dirty="0"/>
              <a:t>0</a:t>
            </a:r>
            <a:r>
              <a:rPr lang="hu-HU" sz="2000" dirty="0"/>
              <a:t>2</a:t>
            </a:r>
            <a:r>
              <a:rPr lang="hu-HU" sz="2000" dirty="0" smtClean="0"/>
              <a:t>.</a:t>
            </a:r>
          </a:p>
          <a:p>
            <a:pPr eaLnBrk="1" hangingPunct="1">
              <a:defRPr/>
            </a:pPr>
            <a:endParaRPr lang="hu-HU" sz="2000" dirty="0"/>
          </a:p>
          <a:p>
            <a:pPr eaLnBrk="1" hangingPunct="1">
              <a:defRPr/>
            </a:pPr>
            <a:r>
              <a:rPr lang="hu-HU" sz="2000" dirty="0"/>
              <a:t>A találmány tárgya váltakozó áramlási irányú, decentralizált, </a:t>
            </a:r>
            <a:r>
              <a:rPr lang="hu-HU" sz="2000" dirty="0" err="1"/>
              <a:t>hővisszanyerős</a:t>
            </a:r>
            <a:r>
              <a:rPr lang="hu-HU" sz="2000" dirty="0"/>
              <a:t> szellőztető berendezés, különösen lakásszellőzés céljára, aminek két, időben váltakozóan befúvó és elszívó funkciójú szellőző kürtője van, melyek ellenfázisban üzemelnek. A szellőző kürtők a helyiség(</a:t>
            </a:r>
            <a:r>
              <a:rPr lang="hu-HU" sz="2000" dirty="0" err="1"/>
              <a:t>ek</a:t>
            </a:r>
            <a:r>
              <a:rPr lang="hu-HU" sz="2000" dirty="0"/>
              <a:t>) külső falának integráns részét képező, csak és kizárólag a normál falazat kialakításához is használt üreges kialakítású falazóelem(</a:t>
            </a:r>
            <a:r>
              <a:rPr lang="hu-HU" sz="2000" dirty="0" err="1"/>
              <a:t>ek</a:t>
            </a:r>
            <a:r>
              <a:rPr lang="hu-HU" sz="2000" dirty="0"/>
              <a:t>)</a:t>
            </a:r>
            <a:r>
              <a:rPr lang="hu-HU" sz="2000" dirty="0" err="1"/>
              <a:t>ből</a:t>
            </a:r>
            <a:r>
              <a:rPr lang="hu-HU" sz="2000" dirty="0"/>
              <a:t> (1) és ágyazó-kötő anyagból (2), valamint alsó kürtőelemből (3a) és felső kürtőelemből (3b) kialakítottak, s egyben regeneratív hőcserélő-hőtárolók is. A szellőző kürtőkben szabályozott működtetésű ventilátor(ok) (4) található(k), amik légáramlást biztosítanak váltakozóan a külső térből a helyiség(</a:t>
            </a:r>
            <a:r>
              <a:rPr lang="hu-HU" sz="2000" dirty="0" err="1"/>
              <a:t>ek</a:t>
            </a:r>
            <a:r>
              <a:rPr lang="hu-HU" sz="2000" dirty="0"/>
              <a:t>)be, illetve a helyiség(</a:t>
            </a:r>
            <a:r>
              <a:rPr lang="hu-HU" sz="2000" dirty="0" err="1"/>
              <a:t>ek</a:t>
            </a:r>
            <a:r>
              <a:rPr lang="hu-HU" sz="2000" dirty="0"/>
              <a:t>)</a:t>
            </a:r>
            <a:r>
              <a:rPr lang="hu-HU" sz="2000" dirty="0" err="1"/>
              <a:t>ből</a:t>
            </a:r>
            <a:r>
              <a:rPr lang="hu-HU" sz="2000" dirty="0"/>
              <a:t> a külső térbe légrácsokon (5) és szükség szerint légszűrő(</a:t>
            </a:r>
            <a:r>
              <a:rPr lang="hu-HU" sz="2000" dirty="0" err="1"/>
              <a:t>kö</a:t>
            </a:r>
            <a:r>
              <a:rPr lang="hu-HU" sz="2000" dirty="0"/>
              <a:t>)n (6) keresztül.</a:t>
            </a:r>
          </a:p>
          <a:p>
            <a:pPr algn="ctr" eaLnBrk="1" hangingPunct="1">
              <a:defRPr/>
            </a:pPr>
            <a:endParaRPr lang="hu-HU" sz="2400" b="1" dirty="0">
              <a:latin typeface="+mn-lt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132849" y="5951537"/>
            <a:ext cx="601186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hu-HU" sz="2000" b="1" dirty="0">
                <a:solidFill>
                  <a:srgbClr val="FFFF00"/>
                </a:solidFill>
                <a:latin typeface="+mn-lt"/>
                <a:cs typeface="+mn-cs"/>
              </a:rPr>
              <a:t>Magyar szabadalmi</a:t>
            </a:r>
            <a:r>
              <a:rPr lang="en-US" sz="2000" b="1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hu-HU" sz="2000" b="1" dirty="0">
                <a:solidFill>
                  <a:srgbClr val="FFFF00"/>
                </a:solidFill>
                <a:latin typeface="+mn-lt"/>
                <a:cs typeface="+mn-cs"/>
              </a:rPr>
              <a:t>lajstromszám: 227 </a:t>
            </a:r>
            <a:r>
              <a:rPr lang="hu-HU" sz="2000" b="1" dirty="0" smtClean="0">
                <a:solidFill>
                  <a:srgbClr val="FFFF00"/>
                </a:solidFill>
                <a:latin typeface="+mn-lt"/>
                <a:cs typeface="+mn-cs"/>
              </a:rPr>
              <a:t>348</a:t>
            </a:r>
            <a:endParaRPr lang="hu-HU" sz="20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00713" y="5864225"/>
            <a:ext cx="3330575" cy="8810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800" b="1" i="1" dirty="0" err="1">
                <a:solidFill>
                  <a:srgbClr val="008000"/>
                </a:solidFill>
                <a:latin typeface="Bahamas" pitchFamily="34" charset="0"/>
                <a:cs typeface="+mn-cs"/>
              </a:rPr>
              <a:t>FluctuVent</a:t>
            </a:r>
            <a:r>
              <a:rPr lang="hu-HU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/>
      <p:bldP spid="5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" r="51715"/>
          <a:stretch>
            <a:fillRect/>
          </a:stretch>
        </p:blipFill>
        <p:spPr bwMode="auto">
          <a:xfrm>
            <a:off x="355600" y="1038225"/>
            <a:ext cx="5183188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223838"/>
            <a:ext cx="91440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3600" b="1" i="1" dirty="0" err="1">
                <a:solidFill>
                  <a:srgbClr val="66FF33"/>
                </a:solidFill>
                <a:latin typeface="Bahamas" pitchFamily="34" charset="0"/>
                <a:cs typeface="+mn-cs"/>
              </a:rPr>
              <a:t>FluctuVent</a:t>
            </a:r>
            <a:r>
              <a:rPr lang="hu-HU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a szellőző tégla</a:t>
            </a:r>
          </a:p>
        </p:txBody>
      </p:sp>
      <p:pic>
        <p:nvPicPr>
          <p:cNvPr id="4" name="Kép 3" descr="LOGO - FluctuVent, a szellőző tégl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1038225"/>
            <a:ext cx="2962275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Csoportba foglalás 6"/>
          <p:cNvGrpSpPr/>
          <p:nvPr/>
        </p:nvGrpSpPr>
        <p:grpSpPr>
          <a:xfrm>
            <a:off x="750187" y="1174142"/>
            <a:ext cx="4625254" cy="5040902"/>
            <a:chOff x="750187" y="1174142"/>
            <a:chExt cx="4625254" cy="5040902"/>
          </a:xfrm>
        </p:grpSpPr>
        <p:sp>
          <p:nvSpPr>
            <p:cNvPr id="5" name="Rectangle 1161"/>
            <p:cNvSpPr>
              <a:spLocks noChangeArrowheads="1"/>
            </p:cNvSpPr>
            <p:nvPr/>
          </p:nvSpPr>
          <p:spPr bwMode="auto">
            <a:xfrm>
              <a:off x="4105863" y="1174142"/>
              <a:ext cx="1269578" cy="434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53761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22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</a:rPr>
                <a:t>Belső tér</a:t>
              </a:r>
              <a:endParaRPr kumimoji="0" lang="hu-HU" sz="2822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Rectangle 1162"/>
            <p:cNvSpPr>
              <a:spLocks noChangeArrowheads="1"/>
            </p:cNvSpPr>
            <p:nvPr/>
          </p:nvSpPr>
          <p:spPr bwMode="auto">
            <a:xfrm>
              <a:off x="750187" y="5780758"/>
              <a:ext cx="1285608" cy="434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53761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22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itchFamily="34" charset="0"/>
                </a:rPr>
                <a:t>Külső tér</a:t>
              </a:r>
              <a:endParaRPr kumimoji="0" lang="hu-HU" sz="2822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Rectangle 1162"/>
          <p:cNvSpPr>
            <a:spLocks noChangeArrowheads="1"/>
          </p:cNvSpPr>
          <p:nvPr/>
        </p:nvSpPr>
        <p:spPr bwMode="auto">
          <a:xfrm rot="19834970">
            <a:off x="5911630" y="3476174"/>
            <a:ext cx="2835713" cy="43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537614" eaLnBrk="1" hangingPunct="1"/>
            <a:r>
              <a:rPr lang="hu-HU" sz="2822" b="1" dirty="0" smtClean="0">
                <a:solidFill>
                  <a:schemeClr val="bg1"/>
                </a:solidFill>
                <a:latin typeface="Arial Narrow" pitchFamily="34" charset="0"/>
                <a:cs typeface="+mn-cs"/>
              </a:rPr>
              <a:t>Közöttük 7 sor tégla</a:t>
            </a:r>
            <a:endParaRPr lang="hu-HU" sz="2822" dirty="0">
              <a:solidFill>
                <a:schemeClr val="bg1"/>
              </a:solidFill>
              <a:cs typeface="+mn-cs"/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6706159" y="2587578"/>
            <a:ext cx="1886735" cy="2795469"/>
            <a:chOff x="6706159" y="2587578"/>
            <a:chExt cx="1886735" cy="2795469"/>
          </a:xfrm>
        </p:grpSpPr>
        <p:sp>
          <p:nvSpPr>
            <p:cNvPr id="9" name="Rectangle 1162"/>
            <p:cNvSpPr>
              <a:spLocks noChangeArrowheads="1"/>
            </p:cNvSpPr>
            <p:nvPr/>
          </p:nvSpPr>
          <p:spPr bwMode="auto">
            <a:xfrm rot="19834970">
              <a:off x="6748638" y="5106048"/>
              <a:ext cx="180177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537614" eaLnBrk="1" hangingPunct="1"/>
              <a:r>
                <a:rPr lang="hu-HU" b="1" dirty="0" smtClean="0">
                  <a:solidFill>
                    <a:schemeClr val="bg1"/>
                  </a:solidFill>
                  <a:latin typeface="Arial Narrow" pitchFamily="34" charset="0"/>
                  <a:cs typeface="+mn-cs"/>
                </a:rPr>
                <a:t>Alsó EPS kürtőelem</a:t>
              </a:r>
              <a:endParaRPr lang="hu-HU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10" name="Rectangle 1162"/>
            <p:cNvSpPr>
              <a:spLocks noChangeArrowheads="1"/>
            </p:cNvSpPr>
            <p:nvPr/>
          </p:nvSpPr>
          <p:spPr bwMode="auto">
            <a:xfrm rot="19834970">
              <a:off x="6706159" y="2587578"/>
              <a:ext cx="188673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537614" eaLnBrk="1" hangingPunct="1"/>
              <a:r>
                <a:rPr lang="hu-HU" b="1" dirty="0" smtClean="0">
                  <a:solidFill>
                    <a:schemeClr val="bg1"/>
                  </a:solidFill>
                  <a:latin typeface="Arial Narrow" pitchFamily="34" charset="0"/>
                  <a:cs typeface="+mn-cs"/>
                </a:rPr>
                <a:t>Felső EPS kürtőelem</a:t>
              </a:r>
              <a:endParaRPr lang="hu-HU" dirty="0">
                <a:solidFill>
                  <a:schemeClr val="bg1"/>
                </a:solidFill>
                <a:cs typeface="+mn-cs"/>
              </a:endParaRPr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91"/>
          <p:cNvSpPr>
            <a:spLocks noChangeAspect="1" noChangeArrowheads="1" noTextEdit="1"/>
          </p:cNvSpPr>
          <p:nvPr/>
        </p:nvSpPr>
        <p:spPr bwMode="auto">
          <a:xfrm>
            <a:off x="4518062" y="2619834"/>
            <a:ext cx="6421173" cy="776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3765" tIns="26883" rIns="53765" bIns="26883" numCol="1" anchor="t" anchorCtr="0" compatLnSpc="1">
            <a:prstTxWarp prst="textNoShape">
              <a:avLst/>
            </a:prstTxWarp>
          </a:bodyPr>
          <a:lstStyle/>
          <a:p>
            <a:pPr defTabSz="914233" eaLnBrk="1" fontAlgn="auto" hangingPunct="1">
              <a:spcBef>
                <a:spcPts val="0"/>
              </a:spcBef>
              <a:spcAft>
                <a:spcPts val="0"/>
              </a:spcAft>
            </a:pPr>
            <a:endParaRPr lang="hu-HU" sz="320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grpSp>
        <p:nvGrpSpPr>
          <p:cNvPr id="300" name="Csoportba foglalás 299"/>
          <p:cNvGrpSpPr/>
          <p:nvPr/>
        </p:nvGrpSpPr>
        <p:grpSpPr>
          <a:xfrm>
            <a:off x="814195" y="160237"/>
            <a:ext cx="6106582" cy="6537525"/>
            <a:chOff x="1670781" y="1280266"/>
            <a:chExt cx="8165312" cy="8741540"/>
          </a:xfrm>
        </p:grpSpPr>
        <p:sp>
          <p:nvSpPr>
            <p:cNvPr id="4" name="Téglalap 3"/>
            <p:cNvSpPr/>
            <p:nvPr/>
          </p:nvSpPr>
          <p:spPr>
            <a:xfrm>
              <a:off x="5401565" y="1815309"/>
              <a:ext cx="4262152" cy="959316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7" name="Téglalap 6"/>
            <p:cNvSpPr/>
            <p:nvPr/>
          </p:nvSpPr>
          <p:spPr>
            <a:xfrm>
              <a:off x="5401566" y="8528426"/>
              <a:ext cx="4262151" cy="959316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" name="Rectangle 724"/>
            <p:cNvSpPr>
              <a:spLocks noChangeArrowheads="1"/>
            </p:cNvSpPr>
            <p:nvPr/>
          </p:nvSpPr>
          <p:spPr bwMode="auto">
            <a:xfrm>
              <a:off x="5073460" y="4420812"/>
              <a:ext cx="207627" cy="708247"/>
            </a:xfrm>
            <a:prstGeom prst="rect">
              <a:avLst/>
            </a:prstGeom>
            <a:solidFill>
              <a:srgbClr val="E46C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20" name="Picture 72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4569" y="4421892"/>
              <a:ext cx="206516" cy="707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726"/>
            <p:cNvSpPr>
              <a:spLocks noChangeArrowheads="1"/>
            </p:cNvSpPr>
            <p:nvPr/>
          </p:nvSpPr>
          <p:spPr bwMode="auto">
            <a:xfrm>
              <a:off x="5073460" y="4383991"/>
              <a:ext cx="207627" cy="777555"/>
            </a:xfrm>
            <a:prstGeom prst="rect">
              <a:avLst/>
            </a:prstGeom>
            <a:solidFill>
              <a:srgbClr val="E46C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2" name="Rectangle 727"/>
            <p:cNvSpPr>
              <a:spLocks noChangeArrowheads="1"/>
            </p:cNvSpPr>
            <p:nvPr/>
          </p:nvSpPr>
          <p:spPr bwMode="auto">
            <a:xfrm>
              <a:off x="6068290" y="4424060"/>
              <a:ext cx="203185" cy="704999"/>
            </a:xfrm>
            <a:prstGeom prst="rect">
              <a:avLst/>
            </a:prstGeom>
            <a:solidFill>
              <a:srgbClr val="E46C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23" name="Picture 7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69398" y="4424060"/>
              <a:ext cx="202075" cy="704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729"/>
            <p:cNvSpPr>
              <a:spLocks noChangeArrowheads="1"/>
            </p:cNvSpPr>
            <p:nvPr/>
          </p:nvSpPr>
          <p:spPr bwMode="auto">
            <a:xfrm>
              <a:off x="6068290" y="4383991"/>
              <a:ext cx="203185" cy="777555"/>
            </a:xfrm>
            <a:prstGeom prst="rect">
              <a:avLst/>
            </a:prstGeom>
            <a:solidFill>
              <a:srgbClr val="E46C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5" name="Rectangle 730"/>
            <p:cNvSpPr>
              <a:spLocks noChangeArrowheads="1"/>
            </p:cNvSpPr>
            <p:nvPr/>
          </p:nvSpPr>
          <p:spPr bwMode="auto">
            <a:xfrm>
              <a:off x="5070129" y="5213525"/>
              <a:ext cx="205405" cy="119124"/>
            </a:xfrm>
            <a:prstGeom prst="rect">
              <a:avLst/>
            </a:prstGeom>
            <a:solidFill>
              <a:srgbClr val="E46C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26" name="Picture 73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70129" y="5214611"/>
              <a:ext cx="205405" cy="118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732"/>
            <p:cNvSpPr>
              <a:spLocks noChangeArrowheads="1"/>
            </p:cNvSpPr>
            <p:nvPr/>
          </p:nvSpPr>
          <p:spPr bwMode="auto">
            <a:xfrm>
              <a:off x="5070129" y="5184286"/>
              <a:ext cx="205405" cy="148364"/>
            </a:xfrm>
            <a:prstGeom prst="rect">
              <a:avLst/>
            </a:prstGeom>
            <a:solidFill>
              <a:srgbClr val="E46C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8" name="Rectangle 733"/>
            <p:cNvSpPr>
              <a:spLocks noChangeArrowheads="1"/>
            </p:cNvSpPr>
            <p:nvPr/>
          </p:nvSpPr>
          <p:spPr bwMode="auto">
            <a:xfrm>
              <a:off x="6070506" y="5213527"/>
              <a:ext cx="214288" cy="115875"/>
            </a:xfrm>
            <a:prstGeom prst="rect">
              <a:avLst/>
            </a:prstGeom>
            <a:solidFill>
              <a:srgbClr val="E46C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29" name="Picture 73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70506" y="5214611"/>
              <a:ext cx="214288" cy="115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735"/>
            <p:cNvSpPr>
              <a:spLocks noChangeArrowheads="1"/>
            </p:cNvSpPr>
            <p:nvPr/>
          </p:nvSpPr>
          <p:spPr bwMode="auto">
            <a:xfrm>
              <a:off x="6070506" y="5184289"/>
              <a:ext cx="214288" cy="145115"/>
            </a:xfrm>
            <a:prstGeom prst="rect">
              <a:avLst/>
            </a:prstGeom>
            <a:solidFill>
              <a:srgbClr val="E46C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" name="Rectangle 736"/>
            <p:cNvSpPr>
              <a:spLocks noChangeArrowheads="1"/>
            </p:cNvSpPr>
            <p:nvPr/>
          </p:nvSpPr>
          <p:spPr bwMode="auto">
            <a:xfrm>
              <a:off x="5070129" y="5978088"/>
              <a:ext cx="205405" cy="96383"/>
            </a:xfrm>
            <a:prstGeom prst="rect">
              <a:avLst/>
            </a:prstGeom>
            <a:solidFill>
              <a:srgbClr val="E46C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32" name="Picture 73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70129" y="5979171"/>
              <a:ext cx="205405" cy="96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738"/>
            <p:cNvSpPr>
              <a:spLocks noChangeArrowheads="1"/>
            </p:cNvSpPr>
            <p:nvPr/>
          </p:nvSpPr>
          <p:spPr bwMode="auto">
            <a:xfrm>
              <a:off x="5070129" y="5978084"/>
              <a:ext cx="205405" cy="144032"/>
            </a:xfrm>
            <a:prstGeom prst="rect">
              <a:avLst/>
            </a:prstGeom>
            <a:solidFill>
              <a:srgbClr val="E46C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4" name="Rectangle 739"/>
            <p:cNvSpPr>
              <a:spLocks noChangeArrowheads="1"/>
            </p:cNvSpPr>
            <p:nvPr/>
          </p:nvSpPr>
          <p:spPr bwMode="auto">
            <a:xfrm>
              <a:off x="6070506" y="5978088"/>
              <a:ext cx="208736" cy="96383"/>
            </a:xfrm>
            <a:prstGeom prst="rect">
              <a:avLst/>
            </a:prstGeom>
            <a:solidFill>
              <a:srgbClr val="E46C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35" name="Picture 74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70510" y="5979171"/>
              <a:ext cx="209847" cy="96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Rectangle 741"/>
            <p:cNvSpPr>
              <a:spLocks noChangeArrowheads="1"/>
            </p:cNvSpPr>
            <p:nvPr/>
          </p:nvSpPr>
          <p:spPr bwMode="auto">
            <a:xfrm>
              <a:off x="6070506" y="5978086"/>
              <a:ext cx="208736" cy="139700"/>
            </a:xfrm>
            <a:prstGeom prst="rect">
              <a:avLst/>
            </a:prstGeom>
            <a:solidFill>
              <a:srgbClr val="E46C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7" name="Rectangle 742"/>
            <p:cNvSpPr>
              <a:spLocks noChangeArrowheads="1"/>
            </p:cNvSpPr>
            <p:nvPr/>
          </p:nvSpPr>
          <p:spPr bwMode="auto">
            <a:xfrm>
              <a:off x="5069017" y="6177346"/>
              <a:ext cx="200964" cy="698500"/>
            </a:xfrm>
            <a:prstGeom prst="rect">
              <a:avLst/>
            </a:prstGeom>
            <a:solidFill>
              <a:srgbClr val="E46C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38" name="Picture 74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069018" y="6178430"/>
              <a:ext cx="202075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744"/>
            <p:cNvSpPr>
              <a:spLocks noChangeArrowheads="1"/>
            </p:cNvSpPr>
            <p:nvPr/>
          </p:nvSpPr>
          <p:spPr bwMode="auto">
            <a:xfrm>
              <a:off x="5069017" y="6137278"/>
              <a:ext cx="200964" cy="776472"/>
            </a:xfrm>
            <a:prstGeom prst="rect">
              <a:avLst/>
            </a:prstGeom>
            <a:solidFill>
              <a:srgbClr val="E46C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0" name="Rectangle 745"/>
            <p:cNvSpPr>
              <a:spLocks noChangeArrowheads="1"/>
            </p:cNvSpPr>
            <p:nvPr/>
          </p:nvSpPr>
          <p:spPr bwMode="auto">
            <a:xfrm>
              <a:off x="6068290" y="6177346"/>
              <a:ext cx="203185" cy="698500"/>
            </a:xfrm>
            <a:prstGeom prst="rect">
              <a:avLst/>
            </a:prstGeom>
            <a:solidFill>
              <a:srgbClr val="E46C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41" name="Picture 74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069398" y="6178430"/>
              <a:ext cx="202075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Rectangle 747"/>
            <p:cNvSpPr>
              <a:spLocks noChangeArrowheads="1"/>
            </p:cNvSpPr>
            <p:nvPr/>
          </p:nvSpPr>
          <p:spPr bwMode="auto">
            <a:xfrm>
              <a:off x="6068290" y="6140531"/>
              <a:ext cx="203185" cy="773223"/>
            </a:xfrm>
            <a:prstGeom prst="rect">
              <a:avLst/>
            </a:prstGeom>
            <a:solidFill>
              <a:srgbClr val="E46C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70" name="Rectangle 805"/>
            <p:cNvSpPr>
              <a:spLocks noChangeArrowheads="1"/>
            </p:cNvSpPr>
            <p:nvPr/>
          </p:nvSpPr>
          <p:spPr bwMode="auto">
            <a:xfrm>
              <a:off x="5072351" y="7727043"/>
              <a:ext cx="1111" cy="229476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71" name="Rectangle 806"/>
            <p:cNvSpPr>
              <a:spLocks noChangeArrowheads="1"/>
            </p:cNvSpPr>
            <p:nvPr/>
          </p:nvSpPr>
          <p:spPr bwMode="auto">
            <a:xfrm>
              <a:off x="5024606" y="5982420"/>
              <a:ext cx="1111" cy="1263799"/>
            </a:xfrm>
            <a:prstGeom prst="rect">
              <a:avLst/>
            </a:prstGeom>
            <a:solidFill>
              <a:srgbClr val="C0504D"/>
            </a:solidFill>
            <a:ln w="1588" cap="flat">
              <a:solidFill>
                <a:srgbClr val="C0504D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72" name="Rectangle 807"/>
            <p:cNvSpPr>
              <a:spLocks noChangeArrowheads="1"/>
            </p:cNvSpPr>
            <p:nvPr/>
          </p:nvSpPr>
          <p:spPr bwMode="auto">
            <a:xfrm>
              <a:off x="5024606" y="7630659"/>
              <a:ext cx="1111" cy="2391144"/>
            </a:xfrm>
            <a:prstGeom prst="rect">
              <a:avLst/>
            </a:prstGeom>
            <a:solidFill>
              <a:srgbClr val="C0504D"/>
            </a:solidFill>
            <a:ln w="1588" cap="flat">
              <a:solidFill>
                <a:srgbClr val="C0504D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73" name="Rectangle 808"/>
            <p:cNvSpPr>
              <a:spLocks noChangeArrowheads="1"/>
            </p:cNvSpPr>
            <p:nvPr/>
          </p:nvSpPr>
          <p:spPr bwMode="auto">
            <a:xfrm>
              <a:off x="5108990" y="7727044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74" name="Rectangle 809"/>
            <p:cNvSpPr>
              <a:spLocks noChangeArrowheads="1"/>
            </p:cNvSpPr>
            <p:nvPr/>
          </p:nvSpPr>
          <p:spPr bwMode="auto">
            <a:xfrm>
              <a:off x="6235943" y="7727044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75" name="Rectangle 810"/>
            <p:cNvSpPr>
              <a:spLocks noChangeArrowheads="1"/>
            </p:cNvSpPr>
            <p:nvPr/>
          </p:nvSpPr>
          <p:spPr bwMode="auto">
            <a:xfrm>
              <a:off x="6271472" y="7727044"/>
              <a:ext cx="222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76" name="Rectangle 811"/>
            <p:cNvSpPr>
              <a:spLocks noChangeArrowheads="1"/>
            </p:cNvSpPr>
            <p:nvPr/>
          </p:nvSpPr>
          <p:spPr bwMode="auto">
            <a:xfrm>
              <a:off x="6318106" y="5982420"/>
              <a:ext cx="1111" cy="2542757"/>
            </a:xfrm>
            <a:prstGeom prst="rect">
              <a:avLst/>
            </a:prstGeom>
            <a:solidFill>
              <a:srgbClr val="C0504D"/>
            </a:solidFill>
            <a:ln w="1588" cap="flat">
              <a:solidFill>
                <a:srgbClr val="C0504D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77" name="Rectangle 812"/>
            <p:cNvSpPr>
              <a:spLocks noChangeArrowheads="1"/>
            </p:cNvSpPr>
            <p:nvPr/>
          </p:nvSpPr>
          <p:spPr bwMode="auto">
            <a:xfrm>
              <a:off x="6318102" y="9483584"/>
              <a:ext cx="1110" cy="536058"/>
            </a:xfrm>
            <a:prstGeom prst="rect">
              <a:avLst/>
            </a:prstGeom>
            <a:solidFill>
              <a:srgbClr val="C0504D"/>
            </a:solidFill>
            <a:ln w="1588" cap="flat">
              <a:solidFill>
                <a:srgbClr val="C0504D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78" name="Rectangle 814"/>
            <p:cNvSpPr>
              <a:spLocks noChangeArrowheads="1"/>
            </p:cNvSpPr>
            <p:nvPr/>
          </p:nvSpPr>
          <p:spPr bwMode="auto">
            <a:xfrm>
              <a:off x="5072351" y="7725962"/>
              <a:ext cx="1200233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79" name="Rectangle 816"/>
            <p:cNvSpPr>
              <a:spLocks noChangeArrowheads="1"/>
            </p:cNvSpPr>
            <p:nvPr/>
          </p:nvSpPr>
          <p:spPr bwMode="auto">
            <a:xfrm>
              <a:off x="4734818" y="5981337"/>
              <a:ext cx="377503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80" name="Rectangle 817"/>
            <p:cNvSpPr>
              <a:spLocks noChangeArrowheads="1"/>
            </p:cNvSpPr>
            <p:nvPr/>
          </p:nvSpPr>
          <p:spPr bwMode="auto">
            <a:xfrm>
              <a:off x="5206695" y="5981337"/>
              <a:ext cx="1111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81" name="Rectangle 818"/>
            <p:cNvSpPr>
              <a:spLocks noChangeArrowheads="1"/>
            </p:cNvSpPr>
            <p:nvPr/>
          </p:nvSpPr>
          <p:spPr bwMode="auto">
            <a:xfrm>
              <a:off x="5299961" y="5981337"/>
              <a:ext cx="750563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82" name="Rectangle 819"/>
            <p:cNvSpPr>
              <a:spLocks noChangeArrowheads="1"/>
            </p:cNvSpPr>
            <p:nvPr/>
          </p:nvSpPr>
          <p:spPr bwMode="auto">
            <a:xfrm>
              <a:off x="6142679" y="5981337"/>
              <a:ext cx="1111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83" name="Rectangle 820"/>
            <p:cNvSpPr>
              <a:spLocks noChangeArrowheads="1"/>
            </p:cNvSpPr>
            <p:nvPr/>
          </p:nvSpPr>
          <p:spPr bwMode="auto">
            <a:xfrm>
              <a:off x="6238166" y="5981337"/>
              <a:ext cx="375281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84" name="Freeform 821"/>
            <p:cNvSpPr>
              <a:spLocks/>
            </p:cNvSpPr>
            <p:nvPr/>
          </p:nvSpPr>
          <p:spPr bwMode="auto">
            <a:xfrm>
              <a:off x="5072350" y="6926748"/>
              <a:ext cx="76611" cy="79055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68" y="0"/>
                </a:cxn>
                <a:cxn ang="0">
                  <a:pos x="69" y="0"/>
                </a:cxn>
                <a:cxn ang="0">
                  <a:pos x="1" y="73"/>
                </a:cxn>
                <a:cxn ang="0">
                  <a:pos x="0" y="72"/>
                </a:cxn>
              </a:cxnLst>
              <a:rect l="0" t="0" r="r" b="b"/>
              <a:pathLst>
                <a:path w="69" h="73">
                  <a:moveTo>
                    <a:pt x="0" y="72"/>
                  </a:moveTo>
                  <a:lnTo>
                    <a:pt x="68" y="0"/>
                  </a:lnTo>
                  <a:lnTo>
                    <a:pt x="69" y="0"/>
                  </a:lnTo>
                  <a:lnTo>
                    <a:pt x="1" y="73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85" name="Freeform 822"/>
            <p:cNvSpPr>
              <a:spLocks/>
            </p:cNvSpPr>
            <p:nvPr/>
          </p:nvSpPr>
          <p:spPr bwMode="auto">
            <a:xfrm>
              <a:off x="5072351" y="6926748"/>
              <a:ext cx="158773" cy="166775"/>
            </a:xfrm>
            <a:custGeom>
              <a:avLst/>
              <a:gdLst/>
              <a:ahLst/>
              <a:cxnLst>
                <a:cxn ang="0">
                  <a:pos x="0" y="153"/>
                </a:cxn>
                <a:cxn ang="0">
                  <a:pos x="142" y="0"/>
                </a:cxn>
                <a:cxn ang="0">
                  <a:pos x="143" y="0"/>
                </a:cxn>
                <a:cxn ang="0">
                  <a:pos x="1" y="154"/>
                </a:cxn>
                <a:cxn ang="0">
                  <a:pos x="0" y="153"/>
                </a:cxn>
              </a:cxnLst>
              <a:rect l="0" t="0" r="r" b="b"/>
              <a:pathLst>
                <a:path w="143" h="154">
                  <a:moveTo>
                    <a:pt x="0" y="153"/>
                  </a:moveTo>
                  <a:lnTo>
                    <a:pt x="142" y="0"/>
                  </a:lnTo>
                  <a:lnTo>
                    <a:pt x="143" y="0"/>
                  </a:lnTo>
                  <a:lnTo>
                    <a:pt x="1" y="154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86" name="Freeform 823"/>
            <p:cNvSpPr>
              <a:spLocks/>
            </p:cNvSpPr>
            <p:nvPr/>
          </p:nvSpPr>
          <p:spPr bwMode="auto">
            <a:xfrm>
              <a:off x="5072347" y="6974397"/>
              <a:ext cx="198744" cy="203595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8" y="0"/>
                </a:cxn>
                <a:cxn ang="0">
                  <a:pos x="179" y="0"/>
                </a:cxn>
                <a:cxn ang="0">
                  <a:pos x="1" y="188"/>
                </a:cxn>
                <a:cxn ang="0">
                  <a:pos x="0" y="187"/>
                </a:cxn>
              </a:cxnLst>
              <a:rect l="0" t="0" r="r" b="b"/>
              <a:pathLst>
                <a:path w="179" h="188">
                  <a:moveTo>
                    <a:pt x="0" y="187"/>
                  </a:moveTo>
                  <a:lnTo>
                    <a:pt x="178" y="0"/>
                  </a:lnTo>
                  <a:lnTo>
                    <a:pt x="179" y="0"/>
                  </a:lnTo>
                  <a:lnTo>
                    <a:pt x="1" y="188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87" name="Freeform 824"/>
            <p:cNvSpPr>
              <a:spLocks/>
            </p:cNvSpPr>
            <p:nvPr/>
          </p:nvSpPr>
          <p:spPr bwMode="auto">
            <a:xfrm>
              <a:off x="5089005" y="7029624"/>
              <a:ext cx="209847" cy="217672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188" y="0"/>
                </a:cxn>
                <a:cxn ang="0">
                  <a:pos x="189" y="0"/>
                </a:cxn>
                <a:cxn ang="0">
                  <a:pos x="0" y="201"/>
                </a:cxn>
                <a:cxn ang="0">
                  <a:pos x="0" y="200"/>
                </a:cxn>
              </a:cxnLst>
              <a:rect l="0" t="0" r="r" b="b"/>
              <a:pathLst>
                <a:path w="189" h="201">
                  <a:moveTo>
                    <a:pt x="0" y="200"/>
                  </a:moveTo>
                  <a:lnTo>
                    <a:pt x="188" y="0"/>
                  </a:lnTo>
                  <a:lnTo>
                    <a:pt x="189" y="0"/>
                  </a:lnTo>
                  <a:lnTo>
                    <a:pt x="0" y="201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88" name="Freeform 825"/>
            <p:cNvSpPr>
              <a:spLocks/>
            </p:cNvSpPr>
            <p:nvPr/>
          </p:nvSpPr>
          <p:spPr bwMode="auto">
            <a:xfrm>
              <a:off x="5172277" y="7084858"/>
              <a:ext cx="155443" cy="162443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139" y="0"/>
                </a:cxn>
                <a:cxn ang="0">
                  <a:pos x="140" y="0"/>
                </a:cxn>
                <a:cxn ang="0">
                  <a:pos x="0" y="150"/>
                </a:cxn>
                <a:cxn ang="0">
                  <a:pos x="0" y="149"/>
                </a:cxn>
              </a:cxnLst>
              <a:rect l="0" t="0" r="r" b="b"/>
              <a:pathLst>
                <a:path w="140" h="150">
                  <a:moveTo>
                    <a:pt x="0" y="149"/>
                  </a:moveTo>
                  <a:lnTo>
                    <a:pt x="139" y="0"/>
                  </a:lnTo>
                  <a:lnTo>
                    <a:pt x="140" y="0"/>
                  </a:lnTo>
                  <a:lnTo>
                    <a:pt x="0" y="15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89" name="Freeform 826"/>
            <p:cNvSpPr>
              <a:spLocks/>
            </p:cNvSpPr>
            <p:nvPr/>
          </p:nvSpPr>
          <p:spPr bwMode="auto">
            <a:xfrm>
              <a:off x="5254437" y="7141172"/>
              <a:ext cx="102148" cy="106129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2" y="0"/>
                </a:cxn>
                <a:cxn ang="0">
                  <a:pos x="92" y="1"/>
                </a:cxn>
                <a:cxn ang="0">
                  <a:pos x="0" y="98"/>
                </a:cxn>
                <a:cxn ang="0">
                  <a:pos x="0" y="97"/>
                </a:cxn>
              </a:cxnLst>
              <a:rect l="0" t="0" r="r" b="b"/>
              <a:pathLst>
                <a:path w="92" h="98">
                  <a:moveTo>
                    <a:pt x="0" y="97"/>
                  </a:moveTo>
                  <a:lnTo>
                    <a:pt x="92" y="0"/>
                  </a:lnTo>
                  <a:lnTo>
                    <a:pt x="92" y="1"/>
                  </a:lnTo>
                  <a:lnTo>
                    <a:pt x="0" y="98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90" name="Freeform 827"/>
            <p:cNvSpPr>
              <a:spLocks/>
            </p:cNvSpPr>
            <p:nvPr/>
          </p:nvSpPr>
          <p:spPr bwMode="auto">
            <a:xfrm>
              <a:off x="5337711" y="7197482"/>
              <a:ext cx="47743" cy="49816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43" y="0"/>
                </a:cxn>
                <a:cxn ang="0">
                  <a:pos x="43" y="1"/>
                </a:cxn>
                <a:cxn ang="0">
                  <a:pos x="0" y="46"/>
                </a:cxn>
                <a:cxn ang="0">
                  <a:pos x="0" y="45"/>
                </a:cxn>
              </a:cxnLst>
              <a:rect l="0" t="0" r="r" b="b"/>
              <a:pathLst>
                <a:path w="43" h="46">
                  <a:moveTo>
                    <a:pt x="0" y="45"/>
                  </a:moveTo>
                  <a:lnTo>
                    <a:pt x="43" y="0"/>
                  </a:lnTo>
                  <a:lnTo>
                    <a:pt x="43" y="1"/>
                  </a:lnTo>
                  <a:lnTo>
                    <a:pt x="0" y="46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91" name="Freeform 828"/>
            <p:cNvSpPr>
              <a:spLocks/>
            </p:cNvSpPr>
            <p:nvPr/>
          </p:nvSpPr>
          <p:spPr bwMode="auto">
            <a:xfrm>
              <a:off x="5072350" y="7630663"/>
              <a:ext cx="61067" cy="64977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1" y="60"/>
                </a:cxn>
                <a:cxn ang="0">
                  <a:pos x="0" y="59"/>
                </a:cxn>
              </a:cxnLst>
              <a:rect l="0" t="0" r="r" b="b"/>
              <a:pathLst>
                <a:path w="55" h="60">
                  <a:moveTo>
                    <a:pt x="0" y="59"/>
                  </a:moveTo>
                  <a:lnTo>
                    <a:pt x="54" y="0"/>
                  </a:lnTo>
                  <a:lnTo>
                    <a:pt x="55" y="0"/>
                  </a:lnTo>
                  <a:lnTo>
                    <a:pt x="1" y="6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92" name="Freeform 829"/>
            <p:cNvSpPr>
              <a:spLocks/>
            </p:cNvSpPr>
            <p:nvPr/>
          </p:nvSpPr>
          <p:spPr bwMode="auto">
            <a:xfrm>
              <a:off x="5123426" y="7630663"/>
              <a:ext cx="93265" cy="96383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0" y="89"/>
                </a:cxn>
              </a:cxnLst>
              <a:rect l="0" t="0" r="r" b="b"/>
              <a:pathLst>
                <a:path w="84" h="89">
                  <a:moveTo>
                    <a:pt x="0" y="89"/>
                  </a:moveTo>
                  <a:lnTo>
                    <a:pt x="83" y="0"/>
                  </a:lnTo>
                  <a:lnTo>
                    <a:pt x="84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93" name="Freeform 830"/>
            <p:cNvSpPr>
              <a:spLocks/>
            </p:cNvSpPr>
            <p:nvPr/>
          </p:nvSpPr>
          <p:spPr bwMode="auto">
            <a:xfrm>
              <a:off x="5207807" y="7630663"/>
              <a:ext cx="93265" cy="96383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1" y="89"/>
                </a:cxn>
                <a:cxn ang="0">
                  <a:pos x="0" y="89"/>
                </a:cxn>
              </a:cxnLst>
              <a:rect l="0" t="0" r="r" b="b"/>
              <a:pathLst>
                <a:path w="84" h="89">
                  <a:moveTo>
                    <a:pt x="0" y="89"/>
                  </a:moveTo>
                  <a:lnTo>
                    <a:pt x="83" y="0"/>
                  </a:lnTo>
                  <a:lnTo>
                    <a:pt x="84" y="0"/>
                  </a:lnTo>
                  <a:lnTo>
                    <a:pt x="1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94" name="Freeform 831"/>
            <p:cNvSpPr>
              <a:spLocks/>
            </p:cNvSpPr>
            <p:nvPr/>
          </p:nvSpPr>
          <p:spPr bwMode="auto">
            <a:xfrm>
              <a:off x="5289970" y="7630663"/>
              <a:ext cx="93265" cy="96383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1" y="89"/>
                </a:cxn>
                <a:cxn ang="0">
                  <a:pos x="0" y="89"/>
                </a:cxn>
              </a:cxnLst>
              <a:rect l="0" t="0" r="r" b="b"/>
              <a:pathLst>
                <a:path w="84" h="89">
                  <a:moveTo>
                    <a:pt x="0" y="89"/>
                  </a:moveTo>
                  <a:lnTo>
                    <a:pt x="83" y="0"/>
                  </a:lnTo>
                  <a:lnTo>
                    <a:pt x="84" y="0"/>
                  </a:lnTo>
                  <a:lnTo>
                    <a:pt x="1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95" name="Freeform 832"/>
            <p:cNvSpPr>
              <a:spLocks/>
            </p:cNvSpPr>
            <p:nvPr/>
          </p:nvSpPr>
          <p:spPr bwMode="auto">
            <a:xfrm>
              <a:off x="5373242" y="7630663"/>
              <a:ext cx="93265" cy="96383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1" y="89"/>
                </a:cxn>
                <a:cxn ang="0">
                  <a:pos x="0" y="89"/>
                </a:cxn>
              </a:cxnLst>
              <a:rect l="0" t="0" r="r" b="b"/>
              <a:pathLst>
                <a:path w="84" h="89">
                  <a:moveTo>
                    <a:pt x="0" y="89"/>
                  </a:moveTo>
                  <a:lnTo>
                    <a:pt x="84" y="0"/>
                  </a:lnTo>
                  <a:lnTo>
                    <a:pt x="84" y="0"/>
                  </a:lnTo>
                  <a:lnTo>
                    <a:pt x="1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96" name="Freeform 833"/>
            <p:cNvSpPr>
              <a:spLocks/>
            </p:cNvSpPr>
            <p:nvPr/>
          </p:nvSpPr>
          <p:spPr bwMode="auto">
            <a:xfrm>
              <a:off x="6050525" y="6926748"/>
              <a:ext cx="93265" cy="96383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0" y="89"/>
                </a:cxn>
              </a:cxnLst>
              <a:rect l="0" t="0" r="r" b="b"/>
              <a:pathLst>
                <a:path w="84" h="89">
                  <a:moveTo>
                    <a:pt x="0" y="89"/>
                  </a:moveTo>
                  <a:lnTo>
                    <a:pt x="83" y="0"/>
                  </a:lnTo>
                  <a:lnTo>
                    <a:pt x="84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97" name="Freeform 834"/>
            <p:cNvSpPr>
              <a:spLocks/>
            </p:cNvSpPr>
            <p:nvPr/>
          </p:nvSpPr>
          <p:spPr bwMode="auto">
            <a:xfrm>
              <a:off x="5455405" y="7630663"/>
              <a:ext cx="93265" cy="96383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1" y="89"/>
                </a:cxn>
                <a:cxn ang="0">
                  <a:pos x="0" y="89"/>
                </a:cxn>
              </a:cxnLst>
              <a:rect l="0" t="0" r="r" b="b"/>
              <a:pathLst>
                <a:path w="84" h="89">
                  <a:moveTo>
                    <a:pt x="0" y="89"/>
                  </a:moveTo>
                  <a:lnTo>
                    <a:pt x="84" y="0"/>
                  </a:lnTo>
                  <a:lnTo>
                    <a:pt x="84" y="0"/>
                  </a:lnTo>
                  <a:lnTo>
                    <a:pt x="1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98" name="Freeform 835"/>
            <p:cNvSpPr>
              <a:spLocks/>
            </p:cNvSpPr>
            <p:nvPr/>
          </p:nvSpPr>
          <p:spPr bwMode="auto">
            <a:xfrm>
              <a:off x="5962810" y="6926745"/>
              <a:ext cx="265361" cy="275068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239" y="0"/>
                </a:cxn>
                <a:cxn ang="0">
                  <a:pos x="239" y="0"/>
                </a:cxn>
                <a:cxn ang="0">
                  <a:pos x="1" y="254"/>
                </a:cxn>
                <a:cxn ang="0">
                  <a:pos x="0" y="254"/>
                </a:cxn>
              </a:cxnLst>
              <a:rect l="0" t="0" r="r" b="b"/>
              <a:pathLst>
                <a:path w="239" h="254">
                  <a:moveTo>
                    <a:pt x="0" y="254"/>
                  </a:moveTo>
                  <a:lnTo>
                    <a:pt x="239" y="0"/>
                  </a:lnTo>
                  <a:lnTo>
                    <a:pt x="239" y="0"/>
                  </a:lnTo>
                  <a:lnTo>
                    <a:pt x="1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99" name="Freeform 836"/>
            <p:cNvSpPr>
              <a:spLocks/>
            </p:cNvSpPr>
            <p:nvPr/>
          </p:nvSpPr>
          <p:spPr bwMode="auto">
            <a:xfrm>
              <a:off x="5538677" y="7630663"/>
              <a:ext cx="93265" cy="96383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1" y="89"/>
                </a:cxn>
                <a:cxn ang="0">
                  <a:pos x="0" y="89"/>
                </a:cxn>
              </a:cxnLst>
              <a:rect l="0" t="0" r="r" b="b"/>
              <a:pathLst>
                <a:path w="84" h="89">
                  <a:moveTo>
                    <a:pt x="0" y="89"/>
                  </a:moveTo>
                  <a:lnTo>
                    <a:pt x="84" y="0"/>
                  </a:lnTo>
                  <a:lnTo>
                    <a:pt x="84" y="0"/>
                  </a:lnTo>
                  <a:lnTo>
                    <a:pt x="1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0" name="Freeform 837"/>
            <p:cNvSpPr>
              <a:spLocks/>
            </p:cNvSpPr>
            <p:nvPr/>
          </p:nvSpPr>
          <p:spPr bwMode="auto">
            <a:xfrm>
              <a:off x="5873984" y="6964652"/>
              <a:ext cx="399708" cy="413685"/>
            </a:xfrm>
            <a:custGeom>
              <a:avLst/>
              <a:gdLst/>
              <a:ahLst/>
              <a:cxnLst>
                <a:cxn ang="0">
                  <a:pos x="0" y="382"/>
                </a:cxn>
                <a:cxn ang="0">
                  <a:pos x="359" y="0"/>
                </a:cxn>
                <a:cxn ang="0">
                  <a:pos x="360" y="1"/>
                </a:cxn>
                <a:cxn ang="0">
                  <a:pos x="1" y="382"/>
                </a:cxn>
                <a:cxn ang="0">
                  <a:pos x="0" y="382"/>
                </a:cxn>
              </a:cxnLst>
              <a:rect l="0" t="0" r="r" b="b"/>
              <a:pathLst>
                <a:path w="360" h="382">
                  <a:moveTo>
                    <a:pt x="0" y="382"/>
                  </a:moveTo>
                  <a:lnTo>
                    <a:pt x="359" y="0"/>
                  </a:lnTo>
                  <a:lnTo>
                    <a:pt x="360" y="1"/>
                  </a:lnTo>
                  <a:lnTo>
                    <a:pt x="1" y="382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1" name="Freeform 838"/>
            <p:cNvSpPr>
              <a:spLocks/>
            </p:cNvSpPr>
            <p:nvPr/>
          </p:nvSpPr>
          <p:spPr bwMode="auto">
            <a:xfrm>
              <a:off x="5621950" y="7630663"/>
              <a:ext cx="93265" cy="96383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1" y="89"/>
                </a:cxn>
                <a:cxn ang="0">
                  <a:pos x="0" y="89"/>
                </a:cxn>
              </a:cxnLst>
              <a:rect l="0" t="0" r="r" b="b"/>
              <a:pathLst>
                <a:path w="84" h="89">
                  <a:moveTo>
                    <a:pt x="0" y="89"/>
                  </a:moveTo>
                  <a:lnTo>
                    <a:pt x="84" y="0"/>
                  </a:lnTo>
                  <a:lnTo>
                    <a:pt x="84" y="0"/>
                  </a:lnTo>
                  <a:lnTo>
                    <a:pt x="1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2" name="Freeform 839"/>
            <p:cNvSpPr>
              <a:spLocks/>
            </p:cNvSpPr>
            <p:nvPr/>
          </p:nvSpPr>
          <p:spPr bwMode="auto">
            <a:xfrm>
              <a:off x="5786273" y="7050201"/>
              <a:ext cx="487421" cy="505736"/>
            </a:xfrm>
            <a:custGeom>
              <a:avLst/>
              <a:gdLst/>
              <a:ahLst/>
              <a:cxnLst>
                <a:cxn ang="0">
                  <a:pos x="0" y="467"/>
                </a:cxn>
                <a:cxn ang="0">
                  <a:pos x="438" y="0"/>
                </a:cxn>
                <a:cxn ang="0">
                  <a:pos x="439" y="0"/>
                </a:cxn>
                <a:cxn ang="0">
                  <a:pos x="1" y="467"/>
                </a:cxn>
                <a:cxn ang="0">
                  <a:pos x="0" y="467"/>
                </a:cxn>
              </a:cxnLst>
              <a:rect l="0" t="0" r="r" b="b"/>
              <a:pathLst>
                <a:path w="439" h="467">
                  <a:moveTo>
                    <a:pt x="0" y="467"/>
                  </a:moveTo>
                  <a:lnTo>
                    <a:pt x="438" y="0"/>
                  </a:lnTo>
                  <a:lnTo>
                    <a:pt x="439" y="0"/>
                  </a:lnTo>
                  <a:lnTo>
                    <a:pt x="1" y="467"/>
                  </a:lnTo>
                  <a:lnTo>
                    <a:pt x="0" y="467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3" name="Freeform 840"/>
            <p:cNvSpPr>
              <a:spLocks/>
            </p:cNvSpPr>
            <p:nvPr/>
          </p:nvSpPr>
          <p:spPr bwMode="auto">
            <a:xfrm>
              <a:off x="5706332" y="7135754"/>
              <a:ext cx="567363" cy="591288"/>
            </a:xfrm>
            <a:custGeom>
              <a:avLst/>
              <a:gdLst/>
              <a:ahLst/>
              <a:cxnLst>
                <a:cxn ang="0">
                  <a:pos x="0" y="546"/>
                </a:cxn>
                <a:cxn ang="0">
                  <a:pos x="510" y="0"/>
                </a:cxn>
                <a:cxn ang="0">
                  <a:pos x="511" y="1"/>
                </a:cxn>
                <a:cxn ang="0">
                  <a:pos x="0" y="546"/>
                </a:cxn>
              </a:cxnLst>
              <a:rect l="0" t="0" r="r" b="b"/>
              <a:pathLst>
                <a:path w="511" h="546">
                  <a:moveTo>
                    <a:pt x="0" y="546"/>
                  </a:moveTo>
                  <a:lnTo>
                    <a:pt x="510" y="0"/>
                  </a:lnTo>
                  <a:lnTo>
                    <a:pt x="511" y="1"/>
                  </a:lnTo>
                  <a:lnTo>
                    <a:pt x="0" y="546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4" name="Freeform 841"/>
            <p:cNvSpPr>
              <a:spLocks/>
            </p:cNvSpPr>
            <p:nvPr/>
          </p:nvSpPr>
          <p:spPr bwMode="auto">
            <a:xfrm>
              <a:off x="5787383" y="7223474"/>
              <a:ext cx="486311" cy="503571"/>
            </a:xfrm>
            <a:custGeom>
              <a:avLst/>
              <a:gdLst/>
              <a:ahLst/>
              <a:cxnLst>
                <a:cxn ang="0">
                  <a:pos x="0" y="465"/>
                </a:cxn>
                <a:cxn ang="0">
                  <a:pos x="437" y="0"/>
                </a:cxn>
                <a:cxn ang="0">
                  <a:pos x="438" y="1"/>
                </a:cxn>
                <a:cxn ang="0">
                  <a:pos x="1" y="465"/>
                </a:cxn>
                <a:cxn ang="0">
                  <a:pos x="0" y="465"/>
                </a:cxn>
              </a:cxnLst>
              <a:rect l="0" t="0" r="r" b="b"/>
              <a:pathLst>
                <a:path w="438" h="465">
                  <a:moveTo>
                    <a:pt x="0" y="465"/>
                  </a:moveTo>
                  <a:lnTo>
                    <a:pt x="437" y="0"/>
                  </a:lnTo>
                  <a:lnTo>
                    <a:pt x="438" y="1"/>
                  </a:lnTo>
                  <a:lnTo>
                    <a:pt x="1" y="465"/>
                  </a:lnTo>
                  <a:lnTo>
                    <a:pt x="0" y="465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5" name="Freeform 842"/>
            <p:cNvSpPr>
              <a:spLocks/>
            </p:cNvSpPr>
            <p:nvPr/>
          </p:nvSpPr>
          <p:spPr bwMode="auto">
            <a:xfrm>
              <a:off x="5871762" y="7309027"/>
              <a:ext cx="401928" cy="418017"/>
            </a:xfrm>
            <a:custGeom>
              <a:avLst/>
              <a:gdLst/>
              <a:ahLst/>
              <a:cxnLst>
                <a:cxn ang="0">
                  <a:pos x="0" y="386"/>
                </a:cxn>
                <a:cxn ang="0">
                  <a:pos x="361" y="0"/>
                </a:cxn>
                <a:cxn ang="0">
                  <a:pos x="362" y="0"/>
                </a:cxn>
                <a:cxn ang="0">
                  <a:pos x="0" y="386"/>
                </a:cxn>
              </a:cxnLst>
              <a:rect l="0" t="0" r="r" b="b"/>
              <a:pathLst>
                <a:path w="362" h="386">
                  <a:moveTo>
                    <a:pt x="0" y="386"/>
                  </a:moveTo>
                  <a:lnTo>
                    <a:pt x="361" y="0"/>
                  </a:lnTo>
                  <a:lnTo>
                    <a:pt x="362" y="0"/>
                  </a:lnTo>
                  <a:lnTo>
                    <a:pt x="0" y="386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6" name="Freeform 843"/>
            <p:cNvSpPr>
              <a:spLocks/>
            </p:cNvSpPr>
            <p:nvPr/>
          </p:nvSpPr>
          <p:spPr bwMode="auto">
            <a:xfrm>
              <a:off x="5953927" y="7394578"/>
              <a:ext cx="319767" cy="332464"/>
            </a:xfrm>
            <a:custGeom>
              <a:avLst/>
              <a:gdLst/>
              <a:ahLst/>
              <a:cxnLst>
                <a:cxn ang="0">
                  <a:pos x="0" y="307"/>
                </a:cxn>
                <a:cxn ang="0">
                  <a:pos x="287" y="0"/>
                </a:cxn>
                <a:cxn ang="0">
                  <a:pos x="288" y="1"/>
                </a:cxn>
                <a:cxn ang="0">
                  <a:pos x="0" y="307"/>
                </a:cxn>
              </a:cxnLst>
              <a:rect l="0" t="0" r="r" b="b"/>
              <a:pathLst>
                <a:path w="288" h="307">
                  <a:moveTo>
                    <a:pt x="0" y="307"/>
                  </a:moveTo>
                  <a:lnTo>
                    <a:pt x="287" y="0"/>
                  </a:lnTo>
                  <a:lnTo>
                    <a:pt x="288" y="1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7" name="Freeform 844"/>
            <p:cNvSpPr>
              <a:spLocks/>
            </p:cNvSpPr>
            <p:nvPr/>
          </p:nvSpPr>
          <p:spPr bwMode="auto">
            <a:xfrm>
              <a:off x="6037200" y="7481216"/>
              <a:ext cx="236495" cy="245829"/>
            </a:xfrm>
            <a:custGeom>
              <a:avLst/>
              <a:gdLst/>
              <a:ahLst/>
              <a:cxnLst>
                <a:cxn ang="0">
                  <a:pos x="0" y="227"/>
                </a:cxn>
                <a:cxn ang="0">
                  <a:pos x="212" y="0"/>
                </a:cxn>
                <a:cxn ang="0">
                  <a:pos x="213" y="0"/>
                </a:cxn>
                <a:cxn ang="0">
                  <a:pos x="0" y="227"/>
                </a:cxn>
              </a:cxnLst>
              <a:rect l="0" t="0" r="r" b="b"/>
              <a:pathLst>
                <a:path w="213" h="227">
                  <a:moveTo>
                    <a:pt x="0" y="227"/>
                  </a:moveTo>
                  <a:lnTo>
                    <a:pt x="212" y="0"/>
                  </a:lnTo>
                  <a:lnTo>
                    <a:pt x="213" y="0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8" name="Freeform 845"/>
            <p:cNvSpPr>
              <a:spLocks/>
            </p:cNvSpPr>
            <p:nvPr/>
          </p:nvSpPr>
          <p:spPr bwMode="auto">
            <a:xfrm>
              <a:off x="6119360" y="7566766"/>
              <a:ext cx="154332" cy="160276"/>
            </a:xfrm>
            <a:custGeom>
              <a:avLst/>
              <a:gdLst/>
              <a:ahLst/>
              <a:cxnLst>
                <a:cxn ang="0">
                  <a:pos x="0" y="148"/>
                </a:cxn>
                <a:cxn ang="0">
                  <a:pos x="138" y="0"/>
                </a:cxn>
                <a:cxn ang="0">
                  <a:pos x="139" y="1"/>
                </a:cxn>
                <a:cxn ang="0">
                  <a:pos x="0" y="148"/>
                </a:cxn>
              </a:cxnLst>
              <a:rect l="0" t="0" r="r" b="b"/>
              <a:pathLst>
                <a:path w="139" h="148">
                  <a:moveTo>
                    <a:pt x="0" y="148"/>
                  </a:moveTo>
                  <a:lnTo>
                    <a:pt x="138" y="0"/>
                  </a:lnTo>
                  <a:lnTo>
                    <a:pt x="139" y="1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09" name="Freeform 846"/>
            <p:cNvSpPr>
              <a:spLocks/>
            </p:cNvSpPr>
            <p:nvPr/>
          </p:nvSpPr>
          <p:spPr bwMode="auto">
            <a:xfrm>
              <a:off x="6202634" y="7653402"/>
              <a:ext cx="71059" cy="73640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63" y="0"/>
                </a:cxn>
                <a:cxn ang="0">
                  <a:pos x="64" y="1"/>
                </a:cxn>
                <a:cxn ang="0">
                  <a:pos x="0" y="68"/>
                </a:cxn>
              </a:cxnLst>
              <a:rect l="0" t="0" r="r" b="b"/>
              <a:pathLst>
                <a:path w="64" h="68">
                  <a:moveTo>
                    <a:pt x="0" y="68"/>
                  </a:moveTo>
                  <a:lnTo>
                    <a:pt x="63" y="0"/>
                  </a:lnTo>
                  <a:lnTo>
                    <a:pt x="64" y="1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0" name="Rectangle 847"/>
            <p:cNvSpPr>
              <a:spLocks noChangeArrowheads="1"/>
            </p:cNvSpPr>
            <p:nvPr/>
          </p:nvSpPr>
          <p:spPr bwMode="auto">
            <a:xfrm>
              <a:off x="5072351" y="7725962"/>
              <a:ext cx="1200233" cy="1083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1" name="Rectangle 848"/>
            <p:cNvSpPr>
              <a:spLocks noChangeArrowheads="1"/>
            </p:cNvSpPr>
            <p:nvPr/>
          </p:nvSpPr>
          <p:spPr bwMode="auto">
            <a:xfrm>
              <a:off x="5024608" y="7629579"/>
              <a:ext cx="78831" cy="1083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2" name="Rectangle 849"/>
            <p:cNvSpPr>
              <a:spLocks noChangeArrowheads="1"/>
            </p:cNvSpPr>
            <p:nvPr/>
          </p:nvSpPr>
          <p:spPr bwMode="auto">
            <a:xfrm>
              <a:off x="5103438" y="7629579"/>
              <a:ext cx="646195" cy="1083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3" name="Rectangle 850"/>
            <p:cNvSpPr>
              <a:spLocks noChangeArrowheads="1"/>
            </p:cNvSpPr>
            <p:nvPr/>
          </p:nvSpPr>
          <p:spPr bwMode="auto">
            <a:xfrm>
              <a:off x="5024608" y="7246217"/>
              <a:ext cx="78831" cy="1083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4" name="Rectangle 851"/>
            <p:cNvSpPr>
              <a:spLocks noChangeArrowheads="1"/>
            </p:cNvSpPr>
            <p:nvPr/>
          </p:nvSpPr>
          <p:spPr bwMode="auto">
            <a:xfrm>
              <a:off x="5103439" y="7246217"/>
              <a:ext cx="308663" cy="1083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5" name="Rectangle 852"/>
            <p:cNvSpPr>
              <a:spLocks noChangeArrowheads="1"/>
            </p:cNvSpPr>
            <p:nvPr/>
          </p:nvSpPr>
          <p:spPr bwMode="auto">
            <a:xfrm>
              <a:off x="6271472" y="6926748"/>
              <a:ext cx="2221" cy="800297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6" name="Rectangle 853"/>
            <p:cNvSpPr>
              <a:spLocks noChangeArrowheads="1"/>
            </p:cNvSpPr>
            <p:nvPr/>
          </p:nvSpPr>
          <p:spPr bwMode="auto">
            <a:xfrm>
              <a:off x="5072351" y="6926748"/>
              <a:ext cx="1111" cy="319469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7" name="Rectangle 854"/>
            <p:cNvSpPr>
              <a:spLocks noChangeArrowheads="1"/>
            </p:cNvSpPr>
            <p:nvPr/>
          </p:nvSpPr>
          <p:spPr bwMode="auto">
            <a:xfrm>
              <a:off x="5072351" y="7630663"/>
              <a:ext cx="1111" cy="96383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8" name="Rectangle 855"/>
            <p:cNvSpPr>
              <a:spLocks noChangeArrowheads="1"/>
            </p:cNvSpPr>
            <p:nvPr/>
          </p:nvSpPr>
          <p:spPr bwMode="auto">
            <a:xfrm>
              <a:off x="5102328" y="7246216"/>
              <a:ext cx="1111" cy="384447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9" name="Rectangle 856"/>
            <p:cNvSpPr>
              <a:spLocks noChangeArrowheads="1"/>
            </p:cNvSpPr>
            <p:nvPr/>
          </p:nvSpPr>
          <p:spPr bwMode="auto">
            <a:xfrm>
              <a:off x="5410990" y="7246216"/>
              <a:ext cx="1111" cy="384447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0" name="Rectangle 857"/>
            <p:cNvSpPr>
              <a:spLocks noChangeArrowheads="1"/>
            </p:cNvSpPr>
            <p:nvPr/>
          </p:nvSpPr>
          <p:spPr bwMode="auto">
            <a:xfrm>
              <a:off x="5286639" y="7246216"/>
              <a:ext cx="1111" cy="384447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1" name="Rectangle 858"/>
            <p:cNvSpPr>
              <a:spLocks noChangeArrowheads="1"/>
            </p:cNvSpPr>
            <p:nvPr/>
          </p:nvSpPr>
          <p:spPr bwMode="auto">
            <a:xfrm>
              <a:off x="5163394" y="7246216"/>
              <a:ext cx="1111" cy="384447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2" name="Rectangle 859"/>
            <p:cNvSpPr>
              <a:spLocks noChangeArrowheads="1"/>
            </p:cNvSpPr>
            <p:nvPr/>
          </p:nvSpPr>
          <p:spPr bwMode="auto">
            <a:xfrm>
              <a:off x="5108987" y="9483584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3" name="Rectangle 860"/>
            <p:cNvSpPr>
              <a:spLocks noChangeArrowheads="1"/>
            </p:cNvSpPr>
            <p:nvPr/>
          </p:nvSpPr>
          <p:spPr bwMode="auto">
            <a:xfrm>
              <a:off x="6235940" y="9483584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4" name="Rectangle 861"/>
            <p:cNvSpPr>
              <a:spLocks noChangeArrowheads="1"/>
            </p:cNvSpPr>
            <p:nvPr/>
          </p:nvSpPr>
          <p:spPr bwMode="auto">
            <a:xfrm>
              <a:off x="6271472" y="9483584"/>
              <a:ext cx="2221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5" name="Rectangle 864"/>
            <p:cNvSpPr>
              <a:spLocks noChangeArrowheads="1"/>
            </p:cNvSpPr>
            <p:nvPr/>
          </p:nvSpPr>
          <p:spPr bwMode="auto">
            <a:xfrm>
              <a:off x="5108990" y="612861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6" name="Rectangle 865"/>
            <p:cNvSpPr>
              <a:spLocks noChangeArrowheads="1"/>
            </p:cNvSpPr>
            <p:nvPr/>
          </p:nvSpPr>
          <p:spPr bwMode="auto">
            <a:xfrm>
              <a:off x="6235943" y="612861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7" name="Rectangle 866"/>
            <p:cNvSpPr>
              <a:spLocks noChangeArrowheads="1"/>
            </p:cNvSpPr>
            <p:nvPr/>
          </p:nvSpPr>
          <p:spPr bwMode="auto">
            <a:xfrm>
              <a:off x="6271472" y="6128616"/>
              <a:ext cx="222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8" name="Rectangle 867"/>
            <p:cNvSpPr>
              <a:spLocks noChangeArrowheads="1"/>
            </p:cNvSpPr>
            <p:nvPr/>
          </p:nvSpPr>
          <p:spPr bwMode="auto">
            <a:xfrm>
              <a:off x="5072351" y="6127533"/>
              <a:ext cx="1200233" cy="2167"/>
            </a:xfrm>
            <a:prstGeom prst="rect">
              <a:avLst/>
            </a:prstGeom>
            <a:solidFill>
              <a:srgbClr val="A52900"/>
            </a:solidFill>
            <a:ln w="38100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9" name="Rectangle 874"/>
            <p:cNvSpPr>
              <a:spLocks noChangeArrowheads="1"/>
            </p:cNvSpPr>
            <p:nvPr/>
          </p:nvSpPr>
          <p:spPr bwMode="auto">
            <a:xfrm>
              <a:off x="5154511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30" name="Rectangle 875"/>
            <p:cNvSpPr>
              <a:spLocks noChangeArrowheads="1"/>
            </p:cNvSpPr>
            <p:nvPr/>
          </p:nvSpPr>
          <p:spPr bwMode="auto">
            <a:xfrm>
              <a:off x="5164506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31" name="Rectangle 876"/>
            <p:cNvSpPr>
              <a:spLocks noChangeArrowheads="1"/>
            </p:cNvSpPr>
            <p:nvPr/>
          </p:nvSpPr>
          <p:spPr bwMode="auto">
            <a:xfrm>
              <a:off x="5233343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32" name="Rectangle 877"/>
            <p:cNvSpPr>
              <a:spLocks noChangeArrowheads="1"/>
            </p:cNvSpPr>
            <p:nvPr/>
          </p:nvSpPr>
          <p:spPr bwMode="auto">
            <a:xfrm>
              <a:off x="5245556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33" name="Rectangle 878"/>
            <p:cNvSpPr>
              <a:spLocks noChangeArrowheads="1"/>
            </p:cNvSpPr>
            <p:nvPr/>
          </p:nvSpPr>
          <p:spPr bwMode="auto">
            <a:xfrm>
              <a:off x="5312174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34" name="Rectangle 879"/>
            <p:cNvSpPr>
              <a:spLocks noChangeArrowheads="1"/>
            </p:cNvSpPr>
            <p:nvPr/>
          </p:nvSpPr>
          <p:spPr bwMode="auto">
            <a:xfrm>
              <a:off x="5322166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35" name="Rectangle 880"/>
            <p:cNvSpPr>
              <a:spLocks noChangeArrowheads="1"/>
            </p:cNvSpPr>
            <p:nvPr/>
          </p:nvSpPr>
          <p:spPr bwMode="auto">
            <a:xfrm>
              <a:off x="5389894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36" name="Rectangle 881"/>
            <p:cNvSpPr>
              <a:spLocks noChangeArrowheads="1"/>
            </p:cNvSpPr>
            <p:nvPr/>
          </p:nvSpPr>
          <p:spPr bwMode="auto">
            <a:xfrm>
              <a:off x="5403218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37" name="Rectangle 882"/>
            <p:cNvSpPr>
              <a:spLocks noChangeArrowheads="1"/>
            </p:cNvSpPr>
            <p:nvPr/>
          </p:nvSpPr>
          <p:spPr bwMode="auto">
            <a:xfrm>
              <a:off x="5467616" y="5982420"/>
              <a:ext cx="222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38" name="Rectangle 883"/>
            <p:cNvSpPr>
              <a:spLocks noChangeArrowheads="1"/>
            </p:cNvSpPr>
            <p:nvPr/>
          </p:nvSpPr>
          <p:spPr bwMode="auto">
            <a:xfrm>
              <a:off x="5480940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39" name="Rectangle 884"/>
            <p:cNvSpPr>
              <a:spLocks noChangeArrowheads="1"/>
            </p:cNvSpPr>
            <p:nvPr/>
          </p:nvSpPr>
          <p:spPr bwMode="auto">
            <a:xfrm>
              <a:off x="5547558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40" name="Rectangle 885"/>
            <p:cNvSpPr>
              <a:spLocks noChangeArrowheads="1"/>
            </p:cNvSpPr>
            <p:nvPr/>
          </p:nvSpPr>
          <p:spPr bwMode="auto">
            <a:xfrm>
              <a:off x="5557551" y="5982420"/>
              <a:ext cx="222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41" name="Rectangle 886"/>
            <p:cNvSpPr>
              <a:spLocks noChangeArrowheads="1"/>
            </p:cNvSpPr>
            <p:nvPr/>
          </p:nvSpPr>
          <p:spPr bwMode="auto">
            <a:xfrm>
              <a:off x="5624168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42" name="Rectangle 887"/>
            <p:cNvSpPr>
              <a:spLocks noChangeArrowheads="1"/>
            </p:cNvSpPr>
            <p:nvPr/>
          </p:nvSpPr>
          <p:spPr bwMode="auto">
            <a:xfrm>
              <a:off x="5638603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43" name="Rectangle 888"/>
            <p:cNvSpPr>
              <a:spLocks noChangeArrowheads="1"/>
            </p:cNvSpPr>
            <p:nvPr/>
          </p:nvSpPr>
          <p:spPr bwMode="auto">
            <a:xfrm>
              <a:off x="5704111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44" name="Rectangle 889"/>
            <p:cNvSpPr>
              <a:spLocks noChangeArrowheads="1"/>
            </p:cNvSpPr>
            <p:nvPr/>
          </p:nvSpPr>
          <p:spPr bwMode="auto">
            <a:xfrm>
              <a:off x="5715213" y="5982420"/>
              <a:ext cx="222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45" name="Rectangle 890"/>
            <p:cNvSpPr>
              <a:spLocks noChangeArrowheads="1"/>
            </p:cNvSpPr>
            <p:nvPr/>
          </p:nvSpPr>
          <p:spPr bwMode="auto">
            <a:xfrm>
              <a:off x="5782941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46" name="Rectangle 891"/>
            <p:cNvSpPr>
              <a:spLocks noChangeArrowheads="1"/>
            </p:cNvSpPr>
            <p:nvPr/>
          </p:nvSpPr>
          <p:spPr bwMode="auto">
            <a:xfrm>
              <a:off x="5794043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47" name="Rectangle 892"/>
            <p:cNvSpPr>
              <a:spLocks noChangeArrowheads="1"/>
            </p:cNvSpPr>
            <p:nvPr/>
          </p:nvSpPr>
          <p:spPr bwMode="auto">
            <a:xfrm>
              <a:off x="5859553" y="5982420"/>
              <a:ext cx="222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48" name="Rectangle 867"/>
            <p:cNvSpPr>
              <a:spLocks noChangeArrowheads="1"/>
            </p:cNvSpPr>
            <p:nvPr/>
          </p:nvSpPr>
          <p:spPr bwMode="auto">
            <a:xfrm>
              <a:off x="5072351" y="4370996"/>
              <a:ext cx="1200233" cy="2167"/>
            </a:xfrm>
            <a:prstGeom prst="rect">
              <a:avLst/>
            </a:prstGeom>
            <a:solidFill>
              <a:srgbClr val="A52900"/>
            </a:solidFill>
            <a:ln w="38100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49" name="Rectangle 867"/>
            <p:cNvSpPr>
              <a:spLocks noChangeArrowheads="1"/>
            </p:cNvSpPr>
            <p:nvPr/>
          </p:nvSpPr>
          <p:spPr bwMode="auto">
            <a:xfrm>
              <a:off x="5072351" y="5171292"/>
              <a:ext cx="1200233" cy="2167"/>
            </a:xfrm>
            <a:prstGeom prst="rect">
              <a:avLst/>
            </a:prstGeom>
            <a:solidFill>
              <a:srgbClr val="A52900"/>
            </a:solidFill>
            <a:ln w="38100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50" name="Rectangle 867"/>
            <p:cNvSpPr>
              <a:spLocks noChangeArrowheads="1"/>
            </p:cNvSpPr>
            <p:nvPr/>
          </p:nvSpPr>
          <p:spPr bwMode="auto">
            <a:xfrm>
              <a:off x="5072351" y="6919168"/>
              <a:ext cx="1200233" cy="2167"/>
            </a:xfrm>
            <a:prstGeom prst="rect">
              <a:avLst/>
            </a:prstGeom>
            <a:solidFill>
              <a:srgbClr val="A52900"/>
            </a:solidFill>
            <a:ln w="38100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52" name="Rectangle 946"/>
            <p:cNvSpPr>
              <a:spLocks noChangeArrowheads="1"/>
            </p:cNvSpPr>
            <p:nvPr/>
          </p:nvSpPr>
          <p:spPr bwMode="auto">
            <a:xfrm>
              <a:off x="5299961" y="5327237"/>
              <a:ext cx="750563" cy="216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53" name="Rectangle 895"/>
            <p:cNvSpPr>
              <a:spLocks noChangeArrowheads="1"/>
            </p:cNvSpPr>
            <p:nvPr/>
          </p:nvSpPr>
          <p:spPr bwMode="auto">
            <a:xfrm>
              <a:off x="5940603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54" name="Rectangle 896"/>
            <p:cNvSpPr>
              <a:spLocks noChangeArrowheads="1"/>
            </p:cNvSpPr>
            <p:nvPr/>
          </p:nvSpPr>
          <p:spPr bwMode="auto">
            <a:xfrm>
              <a:off x="5951707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55" name="Rectangle 897"/>
            <p:cNvSpPr>
              <a:spLocks noChangeArrowheads="1"/>
            </p:cNvSpPr>
            <p:nvPr/>
          </p:nvSpPr>
          <p:spPr bwMode="auto">
            <a:xfrm>
              <a:off x="6017215" y="5982420"/>
              <a:ext cx="222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56" name="Rectangle 898"/>
            <p:cNvSpPr>
              <a:spLocks noChangeArrowheads="1"/>
            </p:cNvSpPr>
            <p:nvPr/>
          </p:nvSpPr>
          <p:spPr bwMode="auto">
            <a:xfrm>
              <a:off x="6032758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57" name="Rectangle 899"/>
            <p:cNvSpPr>
              <a:spLocks noChangeArrowheads="1"/>
            </p:cNvSpPr>
            <p:nvPr/>
          </p:nvSpPr>
          <p:spPr bwMode="auto">
            <a:xfrm>
              <a:off x="6097155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58" name="Rectangle 900"/>
            <p:cNvSpPr>
              <a:spLocks noChangeArrowheads="1"/>
            </p:cNvSpPr>
            <p:nvPr/>
          </p:nvSpPr>
          <p:spPr bwMode="auto">
            <a:xfrm>
              <a:off x="6109370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59" name="Rectangle 901"/>
            <p:cNvSpPr>
              <a:spLocks noChangeArrowheads="1"/>
            </p:cNvSpPr>
            <p:nvPr/>
          </p:nvSpPr>
          <p:spPr bwMode="auto">
            <a:xfrm>
              <a:off x="6174876" y="5982420"/>
              <a:ext cx="222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60" name="Rectangle 902"/>
            <p:cNvSpPr>
              <a:spLocks noChangeArrowheads="1"/>
            </p:cNvSpPr>
            <p:nvPr/>
          </p:nvSpPr>
          <p:spPr bwMode="auto">
            <a:xfrm>
              <a:off x="6187090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61" name="Rectangle 903"/>
            <p:cNvSpPr>
              <a:spLocks noChangeArrowheads="1"/>
            </p:cNvSpPr>
            <p:nvPr/>
          </p:nvSpPr>
          <p:spPr bwMode="auto">
            <a:xfrm>
              <a:off x="5108990" y="5982420"/>
              <a:ext cx="1111" cy="14619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62" name="Rectangle 904"/>
            <p:cNvSpPr>
              <a:spLocks noChangeArrowheads="1"/>
            </p:cNvSpPr>
            <p:nvPr/>
          </p:nvSpPr>
          <p:spPr bwMode="auto">
            <a:xfrm>
              <a:off x="6235943" y="5982420"/>
              <a:ext cx="1111" cy="14619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63" name="Rectangle 905"/>
            <p:cNvSpPr>
              <a:spLocks noChangeArrowheads="1"/>
            </p:cNvSpPr>
            <p:nvPr/>
          </p:nvSpPr>
          <p:spPr bwMode="auto">
            <a:xfrm>
              <a:off x="6271472" y="5982420"/>
              <a:ext cx="2221" cy="14619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64" name="Rectangle 906"/>
            <p:cNvSpPr>
              <a:spLocks noChangeArrowheads="1"/>
            </p:cNvSpPr>
            <p:nvPr/>
          </p:nvSpPr>
          <p:spPr bwMode="auto">
            <a:xfrm>
              <a:off x="5072351" y="5982420"/>
              <a:ext cx="1111" cy="94432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65" name="Freeform 913"/>
            <p:cNvSpPr>
              <a:spLocks/>
            </p:cNvSpPr>
            <p:nvPr/>
          </p:nvSpPr>
          <p:spPr bwMode="auto">
            <a:xfrm>
              <a:off x="5246668" y="6926746"/>
              <a:ext cx="165435" cy="320552"/>
            </a:xfrm>
            <a:custGeom>
              <a:avLst/>
              <a:gdLst/>
              <a:ahLst/>
              <a:cxnLst>
                <a:cxn ang="0">
                  <a:pos x="149" y="29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49" y="295"/>
                </a:cxn>
                <a:cxn ang="0">
                  <a:pos x="149" y="296"/>
                </a:cxn>
              </a:cxnLst>
              <a:rect l="0" t="0" r="r" b="b"/>
              <a:pathLst>
                <a:path w="149" h="296">
                  <a:moveTo>
                    <a:pt x="149" y="29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49" y="295"/>
                  </a:lnTo>
                  <a:lnTo>
                    <a:pt x="149" y="296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66" name="Freeform 914"/>
            <p:cNvSpPr>
              <a:spLocks/>
            </p:cNvSpPr>
            <p:nvPr/>
          </p:nvSpPr>
          <p:spPr bwMode="auto">
            <a:xfrm>
              <a:off x="5749632" y="6926749"/>
              <a:ext cx="348635" cy="703915"/>
            </a:xfrm>
            <a:custGeom>
              <a:avLst/>
              <a:gdLst/>
              <a:ahLst/>
              <a:cxnLst>
                <a:cxn ang="0">
                  <a:pos x="0" y="650"/>
                </a:cxn>
                <a:cxn ang="0">
                  <a:pos x="314" y="0"/>
                </a:cxn>
                <a:cxn ang="0">
                  <a:pos x="314" y="0"/>
                </a:cxn>
                <a:cxn ang="0">
                  <a:pos x="0" y="650"/>
                </a:cxn>
              </a:cxnLst>
              <a:rect l="0" t="0" r="r" b="b"/>
              <a:pathLst>
                <a:path w="314" h="650">
                  <a:moveTo>
                    <a:pt x="0" y="650"/>
                  </a:moveTo>
                  <a:lnTo>
                    <a:pt x="314" y="0"/>
                  </a:lnTo>
                  <a:lnTo>
                    <a:pt x="314" y="0"/>
                  </a:lnTo>
                  <a:lnTo>
                    <a:pt x="0" y="65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67" name="Rectangle 915"/>
            <p:cNvSpPr>
              <a:spLocks noChangeArrowheads="1"/>
            </p:cNvSpPr>
            <p:nvPr/>
          </p:nvSpPr>
          <p:spPr bwMode="auto">
            <a:xfrm>
              <a:off x="5024606" y="7199651"/>
              <a:ext cx="1111" cy="479745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68" name="Rectangle 916"/>
            <p:cNvSpPr>
              <a:spLocks noChangeArrowheads="1"/>
            </p:cNvSpPr>
            <p:nvPr/>
          </p:nvSpPr>
          <p:spPr bwMode="auto">
            <a:xfrm>
              <a:off x="4993519" y="7199651"/>
              <a:ext cx="1111" cy="479745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69" name="Rectangle 917"/>
            <p:cNvSpPr>
              <a:spLocks noChangeArrowheads="1"/>
            </p:cNvSpPr>
            <p:nvPr/>
          </p:nvSpPr>
          <p:spPr bwMode="auto">
            <a:xfrm>
              <a:off x="4994629" y="7678313"/>
              <a:ext cx="29979" cy="1083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70" name="Rectangle 918"/>
            <p:cNvSpPr>
              <a:spLocks noChangeArrowheads="1"/>
            </p:cNvSpPr>
            <p:nvPr/>
          </p:nvSpPr>
          <p:spPr bwMode="auto">
            <a:xfrm>
              <a:off x="4994629" y="7198567"/>
              <a:ext cx="29979" cy="1083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71" name="Freeform 919"/>
            <p:cNvSpPr>
              <a:spLocks/>
            </p:cNvSpPr>
            <p:nvPr/>
          </p:nvSpPr>
          <p:spPr bwMode="auto">
            <a:xfrm>
              <a:off x="5293297" y="7255964"/>
              <a:ext cx="112140" cy="85553"/>
            </a:xfrm>
            <a:custGeom>
              <a:avLst/>
              <a:gdLst/>
              <a:ahLst/>
              <a:cxnLst>
                <a:cxn ang="0">
                  <a:pos x="158" y="131"/>
                </a:cxn>
                <a:cxn ang="0">
                  <a:pos x="169" y="96"/>
                </a:cxn>
                <a:cxn ang="0">
                  <a:pos x="168" y="96"/>
                </a:cxn>
                <a:cxn ang="0">
                  <a:pos x="164" y="59"/>
                </a:cxn>
                <a:cxn ang="0">
                  <a:pos x="164" y="60"/>
                </a:cxn>
                <a:cxn ang="0">
                  <a:pos x="146" y="31"/>
                </a:cxn>
                <a:cxn ang="0">
                  <a:pos x="146" y="31"/>
                </a:cxn>
                <a:cxn ang="0">
                  <a:pos x="118" y="8"/>
                </a:cxn>
                <a:cxn ang="0">
                  <a:pos x="119" y="9"/>
                </a:cxn>
                <a:cxn ang="0">
                  <a:pos x="85" y="2"/>
                </a:cxn>
                <a:cxn ang="0">
                  <a:pos x="86" y="2"/>
                </a:cxn>
                <a:cxn ang="0">
                  <a:pos x="52" y="9"/>
                </a:cxn>
                <a:cxn ang="0">
                  <a:pos x="53" y="8"/>
                </a:cxn>
                <a:cxn ang="0">
                  <a:pos x="25" y="31"/>
                </a:cxn>
                <a:cxn ang="0">
                  <a:pos x="25" y="31"/>
                </a:cxn>
                <a:cxn ang="0">
                  <a:pos x="7" y="60"/>
                </a:cxn>
                <a:cxn ang="0">
                  <a:pos x="7" y="59"/>
                </a:cxn>
                <a:cxn ang="0">
                  <a:pos x="2" y="96"/>
                </a:cxn>
                <a:cxn ang="0">
                  <a:pos x="2" y="96"/>
                </a:cxn>
                <a:cxn ang="0">
                  <a:pos x="11" y="131"/>
                </a:cxn>
                <a:cxn ang="0">
                  <a:pos x="9" y="132"/>
                </a:cxn>
                <a:cxn ang="0">
                  <a:pos x="0" y="97"/>
                </a:cxn>
                <a:cxn ang="0">
                  <a:pos x="0" y="96"/>
                </a:cxn>
                <a:cxn ang="0">
                  <a:pos x="5" y="59"/>
                </a:cxn>
                <a:cxn ang="0">
                  <a:pos x="5" y="59"/>
                </a:cxn>
                <a:cxn ang="0">
                  <a:pos x="24" y="30"/>
                </a:cxn>
                <a:cxn ang="0">
                  <a:pos x="24" y="30"/>
                </a:cxn>
                <a:cxn ang="0">
                  <a:pos x="51" y="7"/>
                </a:cxn>
                <a:cxn ang="0">
                  <a:pos x="52" y="7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119" y="7"/>
                </a:cxn>
                <a:cxn ang="0">
                  <a:pos x="120" y="7"/>
                </a:cxn>
                <a:cxn ang="0">
                  <a:pos x="147" y="30"/>
                </a:cxn>
                <a:cxn ang="0">
                  <a:pos x="147" y="30"/>
                </a:cxn>
                <a:cxn ang="0">
                  <a:pos x="166" y="59"/>
                </a:cxn>
                <a:cxn ang="0">
                  <a:pos x="166" y="59"/>
                </a:cxn>
                <a:cxn ang="0">
                  <a:pos x="170" y="96"/>
                </a:cxn>
                <a:cxn ang="0">
                  <a:pos x="170" y="97"/>
                </a:cxn>
                <a:cxn ang="0">
                  <a:pos x="160" y="132"/>
                </a:cxn>
                <a:cxn ang="0">
                  <a:pos x="158" y="131"/>
                </a:cxn>
              </a:cxnLst>
              <a:rect l="0" t="0" r="r" b="b"/>
              <a:pathLst>
                <a:path w="170" h="132">
                  <a:moveTo>
                    <a:pt x="158" y="131"/>
                  </a:moveTo>
                  <a:lnTo>
                    <a:pt x="169" y="96"/>
                  </a:lnTo>
                  <a:lnTo>
                    <a:pt x="168" y="96"/>
                  </a:lnTo>
                  <a:lnTo>
                    <a:pt x="164" y="59"/>
                  </a:lnTo>
                  <a:lnTo>
                    <a:pt x="164" y="60"/>
                  </a:lnTo>
                  <a:lnTo>
                    <a:pt x="146" y="31"/>
                  </a:lnTo>
                  <a:lnTo>
                    <a:pt x="146" y="31"/>
                  </a:lnTo>
                  <a:lnTo>
                    <a:pt x="118" y="8"/>
                  </a:lnTo>
                  <a:lnTo>
                    <a:pt x="119" y="9"/>
                  </a:lnTo>
                  <a:lnTo>
                    <a:pt x="85" y="2"/>
                  </a:lnTo>
                  <a:lnTo>
                    <a:pt x="86" y="2"/>
                  </a:lnTo>
                  <a:lnTo>
                    <a:pt x="52" y="9"/>
                  </a:lnTo>
                  <a:lnTo>
                    <a:pt x="53" y="8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7" y="60"/>
                  </a:lnTo>
                  <a:lnTo>
                    <a:pt x="7" y="59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11" y="131"/>
                  </a:lnTo>
                  <a:lnTo>
                    <a:pt x="9" y="132"/>
                  </a:lnTo>
                  <a:lnTo>
                    <a:pt x="0" y="97"/>
                  </a:lnTo>
                  <a:cubicBezTo>
                    <a:pt x="0" y="97"/>
                    <a:pt x="0" y="96"/>
                    <a:pt x="0" y="96"/>
                  </a:cubicBezTo>
                  <a:lnTo>
                    <a:pt x="5" y="59"/>
                  </a:lnTo>
                  <a:cubicBezTo>
                    <a:pt x="5" y="59"/>
                    <a:pt x="5" y="59"/>
                    <a:pt x="5" y="59"/>
                  </a:cubicBezTo>
                  <a:lnTo>
                    <a:pt x="24" y="30"/>
                  </a:lnTo>
                  <a:cubicBezTo>
                    <a:pt x="24" y="30"/>
                    <a:pt x="24" y="30"/>
                    <a:pt x="24" y="30"/>
                  </a:cubicBezTo>
                  <a:lnTo>
                    <a:pt x="51" y="7"/>
                  </a:lnTo>
                  <a:cubicBezTo>
                    <a:pt x="51" y="7"/>
                    <a:pt x="52" y="7"/>
                    <a:pt x="52" y="7"/>
                  </a:cubicBezTo>
                  <a:lnTo>
                    <a:pt x="85" y="0"/>
                  </a:lnTo>
                  <a:cubicBezTo>
                    <a:pt x="85" y="0"/>
                    <a:pt x="86" y="0"/>
                    <a:pt x="86" y="0"/>
                  </a:cubicBezTo>
                  <a:lnTo>
                    <a:pt x="119" y="7"/>
                  </a:lnTo>
                  <a:cubicBezTo>
                    <a:pt x="119" y="7"/>
                    <a:pt x="120" y="7"/>
                    <a:pt x="120" y="7"/>
                  </a:cubicBezTo>
                  <a:lnTo>
                    <a:pt x="147" y="30"/>
                  </a:lnTo>
                  <a:cubicBezTo>
                    <a:pt x="147" y="30"/>
                    <a:pt x="147" y="30"/>
                    <a:pt x="147" y="30"/>
                  </a:cubicBezTo>
                  <a:lnTo>
                    <a:pt x="166" y="59"/>
                  </a:lnTo>
                  <a:cubicBezTo>
                    <a:pt x="166" y="59"/>
                    <a:pt x="166" y="59"/>
                    <a:pt x="166" y="59"/>
                  </a:cubicBezTo>
                  <a:lnTo>
                    <a:pt x="170" y="96"/>
                  </a:lnTo>
                  <a:cubicBezTo>
                    <a:pt x="170" y="96"/>
                    <a:pt x="170" y="97"/>
                    <a:pt x="170" y="97"/>
                  </a:cubicBezTo>
                  <a:lnTo>
                    <a:pt x="160" y="132"/>
                  </a:lnTo>
                  <a:lnTo>
                    <a:pt x="158" y="13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72" name="Freeform 920"/>
            <p:cNvSpPr>
              <a:spLocks/>
            </p:cNvSpPr>
            <p:nvPr/>
          </p:nvSpPr>
          <p:spPr bwMode="auto">
            <a:xfrm>
              <a:off x="5349926" y="7340430"/>
              <a:ext cx="47743" cy="98548"/>
            </a:xfrm>
            <a:custGeom>
              <a:avLst/>
              <a:gdLst/>
              <a:ahLst/>
              <a:cxnLst>
                <a:cxn ang="0">
                  <a:pos x="0" y="91"/>
                </a:cxn>
                <a:cxn ang="0">
                  <a:pos x="43" y="0"/>
                </a:cxn>
                <a:cxn ang="0">
                  <a:pos x="43" y="1"/>
                </a:cxn>
                <a:cxn ang="0">
                  <a:pos x="0" y="91"/>
                </a:cxn>
              </a:cxnLst>
              <a:rect l="0" t="0" r="r" b="b"/>
              <a:pathLst>
                <a:path w="43" h="91">
                  <a:moveTo>
                    <a:pt x="0" y="91"/>
                  </a:moveTo>
                  <a:lnTo>
                    <a:pt x="43" y="0"/>
                  </a:lnTo>
                  <a:lnTo>
                    <a:pt x="43" y="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73" name="Freeform 921"/>
            <p:cNvSpPr>
              <a:spLocks/>
            </p:cNvSpPr>
            <p:nvPr/>
          </p:nvSpPr>
          <p:spPr bwMode="auto">
            <a:xfrm>
              <a:off x="5299962" y="7340430"/>
              <a:ext cx="49963" cy="98548"/>
            </a:xfrm>
            <a:custGeom>
              <a:avLst/>
              <a:gdLst/>
              <a:ahLst/>
              <a:cxnLst>
                <a:cxn ang="0">
                  <a:pos x="45" y="9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45" y="91"/>
                </a:cxn>
              </a:cxnLst>
              <a:rect l="0" t="0" r="r" b="b"/>
              <a:pathLst>
                <a:path w="45" h="91">
                  <a:moveTo>
                    <a:pt x="45" y="9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74" name="Freeform 922"/>
            <p:cNvSpPr>
              <a:spLocks/>
            </p:cNvSpPr>
            <p:nvPr/>
          </p:nvSpPr>
          <p:spPr bwMode="auto">
            <a:xfrm>
              <a:off x="5293297" y="7537529"/>
              <a:ext cx="112140" cy="84471"/>
            </a:xfrm>
            <a:custGeom>
              <a:avLst/>
              <a:gdLst/>
              <a:ahLst/>
              <a:cxnLst>
                <a:cxn ang="0">
                  <a:pos x="11" y="1"/>
                </a:cxn>
                <a:cxn ang="0">
                  <a:pos x="2" y="34"/>
                </a:cxn>
                <a:cxn ang="0">
                  <a:pos x="2" y="34"/>
                </a:cxn>
                <a:cxn ang="0">
                  <a:pos x="7" y="70"/>
                </a:cxn>
                <a:cxn ang="0">
                  <a:pos x="7" y="69"/>
                </a:cxn>
                <a:cxn ang="0">
                  <a:pos x="25" y="103"/>
                </a:cxn>
                <a:cxn ang="0">
                  <a:pos x="25" y="102"/>
                </a:cxn>
                <a:cxn ang="0">
                  <a:pos x="52" y="121"/>
                </a:cxn>
                <a:cxn ang="0">
                  <a:pos x="52" y="121"/>
                </a:cxn>
                <a:cxn ang="0">
                  <a:pos x="86" y="129"/>
                </a:cxn>
                <a:cxn ang="0">
                  <a:pos x="85" y="129"/>
                </a:cxn>
                <a:cxn ang="0">
                  <a:pos x="119" y="121"/>
                </a:cxn>
                <a:cxn ang="0">
                  <a:pos x="118" y="121"/>
                </a:cxn>
                <a:cxn ang="0">
                  <a:pos x="146" y="102"/>
                </a:cxn>
                <a:cxn ang="0">
                  <a:pos x="145" y="103"/>
                </a:cxn>
                <a:cxn ang="0">
                  <a:pos x="164" y="69"/>
                </a:cxn>
                <a:cxn ang="0">
                  <a:pos x="164" y="70"/>
                </a:cxn>
                <a:cxn ang="0">
                  <a:pos x="168" y="34"/>
                </a:cxn>
                <a:cxn ang="0">
                  <a:pos x="169" y="34"/>
                </a:cxn>
                <a:cxn ang="0">
                  <a:pos x="158" y="1"/>
                </a:cxn>
                <a:cxn ang="0">
                  <a:pos x="160" y="0"/>
                </a:cxn>
                <a:cxn ang="0">
                  <a:pos x="170" y="34"/>
                </a:cxn>
                <a:cxn ang="0">
                  <a:pos x="170" y="34"/>
                </a:cxn>
                <a:cxn ang="0">
                  <a:pos x="166" y="70"/>
                </a:cxn>
                <a:cxn ang="0">
                  <a:pos x="166" y="70"/>
                </a:cxn>
                <a:cxn ang="0">
                  <a:pos x="147" y="104"/>
                </a:cxn>
                <a:cxn ang="0">
                  <a:pos x="147" y="104"/>
                </a:cxn>
                <a:cxn ang="0">
                  <a:pos x="120" y="123"/>
                </a:cxn>
                <a:cxn ang="0">
                  <a:pos x="119" y="123"/>
                </a:cxn>
                <a:cxn ang="0">
                  <a:pos x="86" y="131"/>
                </a:cxn>
                <a:cxn ang="0">
                  <a:pos x="85" y="131"/>
                </a:cxn>
                <a:cxn ang="0">
                  <a:pos x="52" y="123"/>
                </a:cxn>
                <a:cxn ang="0">
                  <a:pos x="51" y="123"/>
                </a:cxn>
                <a:cxn ang="0">
                  <a:pos x="24" y="104"/>
                </a:cxn>
                <a:cxn ang="0">
                  <a:pos x="24" y="104"/>
                </a:cxn>
                <a:cxn ang="0">
                  <a:pos x="5" y="70"/>
                </a:cxn>
                <a:cxn ang="0">
                  <a:pos x="5" y="70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9" y="0"/>
                </a:cxn>
                <a:cxn ang="0">
                  <a:pos x="11" y="1"/>
                </a:cxn>
              </a:cxnLst>
              <a:rect l="0" t="0" r="r" b="b"/>
              <a:pathLst>
                <a:path w="170" h="131">
                  <a:moveTo>
                    <a:pt x="11" y="1"/>
                  </a:moveTo>
                  <a:lnTo>
                    <a:pt x="2" y="34"/>
                  </a:lnTo>
                  <a:lnTo>
                    <a:pt x="2" y="34"/>
                  </a:lnTo>
                  <a:lnTo>
                    <a:pt x="7" y="70"/>
                  </a:lnTo>
                  <a:lnTo>
                    <a:pt x="7" y="69"/>
                  </a:lnTo>
                  <a:lnTo>
                    <a:pt x="25" y="103"/>
                  </a:lnTo>
                  <a:lnTo>
                    <a:pt x="25" y="102"/>
                  </a:lnTo>
                  <a:lnTo>
                    <a:pt x="52" y="121"/>
                  </a:lnTo>
                  <a:lnTo>
                    <a:pt x="52" y="121"/>
                  </a:lnTo>
                  <a:lnTo>
                    <a:pt x="86" y="129"/>
                  </a:lnTo>
                  <a:lnTo>
                    <a:pt x="85" y="129"/>
                  </a:lnTo>
                  <a:lnTo>
                    <a:pt x="119" y="121"/>
                  </a:lnTo>
                  <a:lnTo>
                    <a:pt x="118" y="121"/>
                  </a:lnTo>
                  <a:lnTo>
                    <a:pt x="146" y="102"/>
                  </a:lnTo>
                  <a:lnTo>
                    <a:pt x="145" y="103"/>
                  </a:lnTo>
                  <a:lnTo>
                    <a:pt x="164" y="69"/>
                  </a:lnTo>
                  <a:lnTo>
                    <a:pt x="164" y="70"/>
                  </a:lnTo>
                  <a:lnTo>
                    <a:pt x="168" y="34"/>
                  </a:lnTo>
                  <a:lnTo>
                    <a:pt x="169" y="34"/>
                  </a:lnTo>
                  <a:lnTo>
                    <a:pt x="158" y="1"/>
                  </a:lnTo>
                  <a:lnTo>
                    <a:pt x="160" y="0"/>
                  </a:lnTo>
                  <a:lnTo>
                    <a:pt x="170" y="34"/>
                  </a:lnTo>
                  <a:cubicBezTo>
                    <a:pt x="170" y="34"/>
                    <a:pt x="170" y="34"/>
                    <a:pt x="170" y="34"/>
                  </a:cubicBezTo>
                  <a:lnTo>
                    <a:pt x="166" y="70"/>
                  </a:lnTo>
                  <a:cubicBezTo>
                    <a:pt x="166" y="70"/>
                    <a:pt x="166" y="70"/>
                    <a:pt x="166" y="70"/>
                  </a:cubicBezTo>
                  <a:lnTo>
                    <a:pt x="147" y="104"/>
                  </a:lnTo>
                  <a:cubicBezTo>
                    <a:pt x="147" y="104"/>
                    <a:pt x="147" y="104"/>
                    <a:pt x="147" y="104"/>
                  </a:cubicBezTo>
                  <a:lnTo>
                    <a:pt x="120" y="123"/>
                  </a:lnTo>
                  <a:cubicBezTo>
                    <a:pt x="120" y="123"/>
                    <a:pt x="119" y="123"/>
                    <a:pt x="119" y="123"/>
                  </a:cubicBezTo>
                  <a:lnTo>
                    <a:pt x="86" y="131"/>
                  </a:lnTo>
                  <a:cubicBezTo>
                    <a:pt x="86" y="131"/>
                    <a:pt x="85" y="131"/>
                    <a:pt x="85" y="131"/>
                  </a:cubicBezTo>
                  <a:lnTo>
                    <a:pt x="52" y="123"/>
                  </a:lnTo>
                  <a:cubicBezTo>
                    <a:pt x="52" y="123"/>
                    <a:pt x="51" y="123"/>
                    <a:pt x="51" y="123"/>
                  </a:cubicBezTo>
                  <a:lnTo>
                    <a:pt x="24" y="104"/>
                  </a:lnTo>
                  <a:cubicBezTo>
                    <a:pt x="24" y="104"/>
                    <a:pt x="24" y="104"/>
                    <a:pt x="24" y="104"/>
                  </a:cubicBezTo>
                  <a:lnTo>
                    <a:pt x="5" y="70"/>
                  </a:lnTo>
                  <a:cubicBezTo>
                    <a:pt x="5" y="70"/>
                    <a:pt x="5" y="70"/>
                    <a:pt x="5" y="70"/>
                  </a:cubicBezTo>
                  <a:lnTo>
                    <a:pt x="0" y="34"/>
                  </a:lnTo>
                  <a:cubicBezTo>
                    <a:pt x="0" y="34"/>
                    <a:pt x="0" y="34"/>
                    <a:pt x="0" y="34"/>
                  </a:cubicBezTo>
                  <a:lnTo>
                    <a:pt x="9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75" name="Freeform 923"/>
            <p:cNvSpPr>
              <a:spLocks/>
            </p:cNvSpPr>
            <p:nvPr/>
          </p:nvSpPr>
          <p:spPr bwMode="auto">
            <a:xfrm>
              <a:off x="5349926" y="7438982"/>
              <a:ext cx="47743" cy="996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3" y="91"/>
                </a:cxn>
                <a:cxn ang="0">
                  <a:pos x="43" y="92"/>
                </a:cxn>
                <a:cxn ang="0">
                  <a:pos x="0" y="0"/>
                </a:cxn>
              </a:cxnLst>
              <a:rect l="0" t="0" r="r" b="b"/>
              <a:pathLst>
                <a:path w="43" h="92">
                  <a:moveTo>
                    <a:pt x="0" y="0"/>
                  </a:moveTo>
                  <a:lnTo>
                    <a:pt x="43" y="91"/>
                  </a:lnTo>
                  <a:lnTo>
                    <a:pt x="43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76" name="Freeform 924"/>
            <p:cNvSpPr>
              <a:spLocks/>
            </p:cNvSpPr>
            <p:nvPr/>
          </p:nvSpPr>
          <p:spPr bwMode="auto">
            <a:xfrm>
              <a:off x="5299962" y="7438982"/>
              <a:ext cx="49963" cy="99631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1" y="92"/>
                </a:cxn>
                <a:cxn ang="0">
                  <a:pos x="0" y="91"/>
                </a:cxn>
                <a:cxn ang="0">
                  <a:pos x="45" y="0"/>
                </a:cxn>
              </a:cxnLst>
              <a:rect l="0" t="0" r="r" b="b"/>
              <a:pathLst>
                <a:path w="45" h="92">
                  <a:moveTo>
                    <a:pt x="45" y="0"/>
                  </a:moveTo>
                  <a:lnTo>
                    <a:pt x="1" y="92"/>
                  </a:lnTo>
                  <a:lnTo>
                    <a:pt x="0" y="9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77" name="Rectangle 925"/>
            <p:cNvSpPr>
              <a:spLocks noChangeArrowheads="1"/>
            </p:cNvSpPr>
            <p:nvPr/>
          </p:nvSpPr>
          <p:spPr bwMode="auto">
            <a:xfrm>
              <a:off x="5286639" y="7246217"/>
              <a:ext cx="1111" cy="384447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78" name="Rectangle 926"/>
            <p:cNvSpPr>
              <a:spLocks noChangeArrowheads="1"/>
            </p:cNvSpPr>
            <p:nvPr/>
          </p:nvSpPr>
          <p:spPr bwMode="auto">
            <a:xfrm>
              <a:off x="5163394" y="7246217"/>
              <a:ext cx="1111" cy="384447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79" name="Freeform 927"/>
            <p:cNvSpPr>
              <a:spLocks/>
            </p:cNvSpPr>
            <p:nvPr/>
          </p:nvSpPr>
          <p:spPr bwMode="auto">
            <a:xfrm>
              <a:off x="5170056" y="7255964"/>
              <a:ext cx="111031" cy="85553"/>
            </a:xfrm>
            <a:custGeom>
              <a:avLst/>
              <a:gdLst/>
              <a:ahLst/>
              <a:cxnLst>
                <a:cxn ang="0">
                  <a:pos x="158" y="131"/>
                </a:cxn>
                <a:cxn ang="0">
                  <a:pos x="166" y="96"/>
                </a:cxn>
                <a:cxn ang="0">
                  <a:pos x="166" y="96"/>
                </a:cxn>
                <a:cxn ang="0">
                  <a:pos x="162" y="59"/>
                </a:cxn>
                <a:cxn ang="0">
                  <a:pos x="162" y="60"/>
                </a:cxn>
                <a:cxn ang="0">
                  <a:pos x="146" y="31"/>
                </a:cxn>
                <a:cxn ang="0">
                  <a:pos x="146" y="31"/>
                </a:cxn>
                <a:cxn ang="0">
                  <a:pos x="117" y="8"/>
                </a:cxn>
                <a:cxn ang="0">
                  <a:pos x="117" y="9"/>
                </a:cxn>
                <a:cxn ang="0">
                  <a:pos x="84" y="2"/>
                </a:cxn>
                <a:cxn ang="0">
                  <a:pos x="85" y="2"/>
                </a:cxn>
                <a:cxn ang="0">
                  <a:pos x="51" y="9"/>
                </a:cxn>
                <a:cxn ang="0">
                  <a:pos x="52" y="8"/>
                </a:cxn>
                <a:cxn ang="0">
                  <a:pos x="25" y="31"/>
                </a:cxn>
                <a:cxn ang="0">
                  <a:pos x="25" y="31"/>
                </a:cxn>
                <a:cxn ang="0">
                  <a:pos x="9" y="60"/>
                </a:cxn>
                <a:cxn ang="0">
                  <a:pos x="9" y="59"/>
                </a:cxn>
                <a:cxn ang="0">
                  <a:pos x="2" y="97"/>
                </a:cxn>
                <a:cxn ang="0">
                  <a:pos x="2" y="96"/>
                </a:cxn>
                <a:cxn ang="0">
                  <a:pos x="13" y="131"/>
                </a:cxn>
                <a:cxn ang="0">
                  <a:pos x="11" y="132"/>
                </a:cxn>
                <a:cxn ang="0">
                  <a:pos x="1" y="97"/>
                </a:cxn>
                <a:cxn ang="0">
                  <a:pos x="0" y="96"/>
                </a:cxn>
                <a:cxn ang="0">
                  <a:pos x="7" y="59"/>
                </a:cxn>
                <a:cxn ang="0">
                  <a:pos x="7" y="59"/>
                </a:cxn>
                <a:cxn ang="0">
                  <a:pos x="23" y="30"/>
                </a:cxn>
                <a:cxn ang="0">
                  <a:pos x="24" y="30"/>
                </a:cxn>
                <a:cxn ang="0">
                  <a:pos x="51" y="7"/>
                </a:cxn>
                <a:cxn ang="0">
                  <a:pos x="51" y="7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118" y="7"/>
                </a:cxn>
                <a:cxn ang="0">
                  <a:pos x="118" y="7"/>
                </a:cxn>
                <a:cxn ang="0">
                  <a:pos x="147" y="30"/>
                </a:cxn>
                <a:cxn ang="0">
                  <a:pos x="148" y="30"/>
                </a:cxn>
                <a:cxn ang="0">
                  <a:pos x="164" y="59"/>
                </a:cxn>
                <a:cxn ang="0">
                  <a:pos x="164" y="59"/>
                </a:cxn>
                <a:cxn ang="0">
                  <a:pos x="168" y="96"/>
                </a:cxn>
                <a:cxn ang="0">
                  <a:pos x="168" y="97"/>
                </a:cxn>
                <a:cxn ang="0">
                  <a:pos x="160" y="132"/>
                </a:cxn>
                <a:cxn ang="0">
                  <a:pos x="158" y="131"/>
                </a:cxn>
              </a:cxnLst>
              <a:rect l="0" t="0" r="r" b="b"/>
              <a:pathLst>
                <a:path w="168" h="132">
                  <a:moveTo>
                    <a:pt x="158" y="131"/>
                  </a:moveTo>
                  <a:lnTo>
                    <a:pt x="166" y="96"/>
                  </a:lnTo>
                  <a:lnTo>
                    <a:pt x="166" y="96"/>
                  </a:lnTo>
                  <a:lnTo>
                    <a:pt x="162" y="59"/>
                  </a:lnTo>
                  <a:lnTo>
                    <a:pt x="162" y="60"/>
                  </a:lnTo>
                  <a:lnTo>
                    <a:pt x="146" y="31"/>
                  </a:lnTo>
                  <a:lnTo>
                    <a:pt x="146" y="31"/>
                  </a:lnTo>
                  <a:lnTo>
                    <a:pt x="117" y="8"/>
                  </a:lnTo>
                  <a:lnTo>
                    <a:pt x="117" y="9"/>
                  </a:lnTo>
                  <a:lnTo>
                    <a:pt x="84" y="2"/>
                  </a:lnTo>
                  <a:lnTo>
                    <a:pt x="85" y="2"/>
                  </a:lnTo>
                  <a:lnTo>
                    <a:pt x="51" y="9"/>
                  </a:lnTo>
                  <a:lnTo>
                    <a:pt x="52" y="8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9" y="60"/>
                  </a:lnTo>
                  <a:lnTo>
                    <a:pt x="9" y="5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13" y="131"/>
                  </a:lnTo>
                  <a:lnTo>
                    <a:pt x="11" y="132"/>
                  </a:lnTo>
                  <a:lnTo>
                    <a:pt x="1" y="97"/>
                  </a:lnTo>
                  <a:cubicBezTo>
                    <a:pt x="0" y="97"/>
                    <a:pt x="0" y="96"/>
                    <a:pt x="0" y="96"/>
                  </a:cubicBezTo>
                  <a:lnTo>
                    <a:pt x="7" y="59"/>
                  </a:lnTo>
                  <a:cubicBezTo>
                    <a:pt x="7" y="59"/>
                    <a:pt x="7" y="59"/>
                    <a:pt x="7" y="59"/>
                  </a:cubicBezTo>
                  <a:lnTo>
                    <a:pt x="23" y="30"/>
                  </a:lnTo>
                  <a:cubicBezTo>
                    <a:pt x="23" y="30"/>
                    <a:pt x="24" y="30"/>
                    <a:pt x="24" y="30"/>
                  </a:cubicBezTo>
                  <a:lnTo>
                    <a:pt x="51" y="7"/>
                  </a:lnTo>
                  <a:cubicBezTo>
                    <a:pt x="51" y="7"/>
                    <a:pt x="51" y="7"/>
                    <a:pt x="51" y="7"/>
                  </a:cubicBezTo>
                  <a:lnTo>
                    <a:pt x="84" y="0"/>
                  </a:lnTo>
                  <a:cubicBezTo>
                    <a:pt x="84" y="0"/>
                    <a:pt x="85" y="0"/>
                    <a:pt x="85" y="0"/>
                  </a:cubicBezTo>
                  <a:lnTo>
                    <a:pt x="118" y="7"/>
                  </a:lnTo>
                  <a:cubicBezTo>
                    <a:pt x="118" y="7"/>
                    <a:pt x="118" y="7"/>
                    <a:pt x="118" y="7"/>
                  </a:cubicBezTo>
                  <a:lnTo>
                    <a:pt x="147" y="30"/>
                  </a:lnTo>
                  <a:cubicBezTo>
                    <a:pt x="147" y="30"/>
                    <a:pt x="148" y="30"/>
                    <a:pt x="148" y="30"/>
                  </a:cubicBezTo>
                  <a:lnTo>
                    <a:pt x="164" y="59"/>
                  </a:lnTo>
                  <a:cubicBezTo>
                    <a:pt x="164" y="59"/>
                    <a:pt x="164" y="59"/>
                    <a:pt x="164" y="59"/>
                  </a:cubicBezTo>
                  <a:lnTo>
                    <a:pt x="168" y="96"/>
                  </a:lnTo>
                  <a:cubicBezTo>
                    <a:pt x="168" y="96"/>
                    <a:pt x="168" y="97"/>
                    <a:pt x="168" y="97"/>
                  </a:cubicBezTo>
                  <a:lnTo>
                    <a:pt x="160" y="132"/>
                  </a:lnTo>
                  <a:lnTo>
                    <a:pt x="158" y="13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80" name="Freeform 928"/>
            <p:cNvSpPr>
              <a:spLocks/>
            </p:cNvSpPr>
            <p:nvPr/>
          </p:nvSpPr>
          <p:spPr bwMode="auto">
            <a:xfrm>
              <a:off x="5224461" y="7340430"/>
              <a:ext cx="51075" cy="98548"/>
            </a:xfrm>
            <a:custGeom>
              <a:avLst/>
              <a:gdLst/>
              <a:ahLst/>
              <a:cxnLst>
                <a:cxn ang="0">
                  <a:pos x="0" y="91"/>
                </a:cxn>
                <a:cxn ang="0">
                  <a:pos x="46" y="0"/>
                </a:cxn>
                <a:cxn ang="0">
                  <a:pos x="46" y="1"/>
                </a:cxn>
                <a:cxn ang="0">
                  <a:pos x="1" y="91"/>
                </a:cxn>
                <a:cxn ang="0">
                  <a:pos x="0" y="91"/>
                </a:cxn>
              </a:cxnLst>
              <a:rect l="0" t="0" r="r" b="b"/>
              <a:pathLst>
                <a:path w="46" h="91">
                  <a:moveTo>
                    <a:pt x="0" y="91"/>
                  </a:moveTo>
                  <a:lnTo>
                    <a:pt x="46" y="0"/>
                  </a:lnTo>
                  <a:lnTo>
                    <a:pt x="46" y="1"/>
                  </a:lnTo>
                  <a:lnTo>
                    <a:pt x="1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81" name="Freeform 929"/>
            <p:cNvSpPr>
              <a:spLocks/>
            </p:cNvSpPr>
            <p:nvPr/>
          </p:nvSpPr>
          <p:spPr bwMode="auto">
            <a:xfrm>
              <a:off x="5177829" y="7340430"/>
              <a:ext cx="47743" cy="98548"/>
            </a:xfrm>
            <a:custGeom>
              <a:avLst/>
              <a:gdLst/>
              <a:ahLst/>
              <a:cxnLst>
                <a:cxn ang="0">
                  <a:pos x="42" y="9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3" y="91"/>
                </a:cxn>
                <a:cxn ang="0">
                  <a:pos x="42" y="91"/>
                </a:cxn>
              </a:cxnLst>
              <a:rect l="0" t="0" r="r" b="b"/>
              <a:pathLst>
                <a:path w="43" h="91">
                  <a:moveTo>
                    <a:pt x="42" y="9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43" y="91"/>
                  </a:lnTo>
                  <a:lnTo>
                    <a:pt x="42" y="9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82" name="Freeform 930"/>
            <p:cNvSpPr>
              <a:spLocks/>
            </p:cNvSpPr>
            <p:nvPr/>
          </p:nvSpPr>
          <p:spPr bwMode="auto">
            <a:xfrm>
              <a:off x="5170056" y="7537529"/>
              <a:ext cx="111031" cy="84471"/>
            </a:xfrm>
            <a:custGeom>
              <a:avLst/>
              <a:gdLst/>
              <a:ahLst/>
              <a:cxnLst>
                <a:cxn ang="0">
                  <a:pos x="13" y="1"/>
                </a:cxn>
                <a:cxn ang="0">
                  <a:pos x="2" y="34"/>
                </a:cxn>
                <a:cxn ang="0">
                  <a:pos x="2" y="3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25" y="103"/>
                </a:cxn>
                <a:cxn ang="0">
                  <a:pos x="25" y="102"/>
                </a:cxn>
                <a:cxn ang="0">
                  <a:pos x="52" y="121"/>
                </a:cxn>
                <a:cxn ang="0">
                  <a:pos x="52" y="121"/>
                </a:cxn>
                <a:cxn ang="0">
                  <a:pos x="85" y="129"/>
                </a:cxn>
                <a:cxn ang="0">
                  <a:pos x="84" y="129"/>
                </a:cxn>
                <a:cxn ang="0">
                  <a:pos x="117" y="121"/>
                </a:cxn>
                <a:cxn ang="0">
                  <a:pos x="117" y="121"/>
                </a:cxn>
                <a:cxn ang="0">
                  <a:pos x="146" y="102"/>
                </a:cxn>
                <a:cxn ang="0">
                  <a:pos x="146" y="103"/>
                </a:cxn>
                <a:cxn ang="0">
                  <a:pos x="162" y="69"/>
                </a:cxn>
                <a:cxn ang="0">
                  <a:pos x="162" y="70"/>
                </a:cxn>
                <a:cxn ang="0">
                  <a:pos x="166" y="34"/>
                </a:cxn>
                <a:cxn ang="0">
                  <a:pos x="166" y="34"/>
                </a:cxn>
                <a:cxn ang="0">
                  <a:pos x="158" y="1"/>
                </a:cxn>
                <a:cxn ang="0">
                  <a:pos x="160" y="0"/>
                </a:cxn>
                <a:cxn ang="0">
                  <a:pos x="168" y="34"/>
                </a:cxn>
                <a:cxn ang="0">
                  <a:pos x="168" y="34"/>
                </a:cxn>
                <a:cxn ang="0">
                  <a:pos x="164" y="70"/>
                </a:cxn>
                <a:cxn ang="0">
                  <a:pos x="164" y="70"/>
                </a:cxn>
                <a:cxn ang="0">
                  <a:pos x="148" y="104"/>
                </a:cxn>
                <a:cxn ang="0">
                  <a:pos x="147" y="104"/>
                </a:cxn>
                <a:cxn ang="0">
                  <a:pos x="118" y="123"/>
                </a:cxn>
                <a:cxn ang="0">
                  <a:pos x="118" y="123"/>
                </a:cxn>
                <a:cxn ang="0">
                  <a:pos x="85" y="131"/>
                </a:cxn>
                <a:cxn ang="0">
                  <a:pos x="84" y="131"/>
                </a:cxn>
                <a:cxn ang="0">
                  <a:pos x="51" y="123"/>
                </a:cxn>
                <a:cxn ang="0">
                  <a:pos x="51" y="123"/>
                </a:cxn>
                <a:cxn ang="0">
                  <a:pos x="24" y="104"/>
                </a:cxn>
                <a:cxn ang="0">
                  <a:pos x="23" y="104"/>
                </a:cxn>
                <a:cxn ang="0">
                  <a:pos x="7" y="70"/>
                </a:cxn>
                <a:cxn ang="0">
                  <a:pos x="7" y="70"/>
                </a:cxn>
                <a:cxn ang="0">
                  <a:pos x="0" y="34"/>
                </a:cxn>
                <a:cxn ang="0">
                  <a:pos x="1" y="34"/>
                </a:cxn>
                <a:cxn ang="0">
                  <a:pos x="11" y="0"/>
                </a:cxn>
                <a:cxn ang="0">
                  <a:pos x="13" y="1"/>
                </a:cxn>
              </a:cxnLst>
              <a:rect l="0" t="0" r="r" b="b"/>
              <a:pathLst>
                <a:path w="168" h="131">
                  <a:moveTo>
                    <a:pt x="13" y="1"/>
                  </a:moveTo>
                  <a:lnTo>
                    <a:pt x="2" y="34"/>
                  </a:lnTo>
                  <a:lnTo>
                    <a:pt x="2" y="3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25" y="103"/>
                  </a:lnTo>
                  <a:lnTo>
                    <a:pt x="25" y="102"/>
                  </a:lnTo>
                  <a:lnTo>
                    <a:pt x="52" y="121"/>
                  </a:lnTo>
                  <a:lnTo>
                    <a:pt x="52" y="121"/>
                  </a:lnTo>
                  <a:lnTo>
                    <a:pt x="85" y="129"/>
                  </a:lnTo>
                  <a:lnTo>
                    <a:pt x="84" y="129"/>
                  </a:lnTo>
                  <a:lnTo>
                    <a:pt x="117" y="121"/>
                  </a:lnTo>
                  <a:lnTo>
                    <a:pt x="117" y="121"/>
                  </a:lnTo>
                  <a:lnTo>
                    <a:pt x="146" y="102"/>
                  </a:lnTo>
                  <a:lnTo>
                    <a:pt x="146" y="103"/>
                  </a:lnTo>
                  <a:lnTo>
                    <a:pt x="162" y="69"/>
                  </a:lnTo>
                  <a:lnTo>
                    <a:pt x="162" y="70"/>
                  </a:lnTo>
                  <a:lnTo>
                    <a:pt x="166" y="34"/>
                  </a:lnTo>
                  <a:lnTo>
                    <a:pt x="166" y="34"/>
                  </a:lnTo>
                  <a:lnTo>
                    <a:pt x="158" y="1"/>
                  </a:lnTo>
                  <a:lnTo>
                    <a:pt x="160" y="0"/>
                  </a:lnTo>
                  <a:lnTo>
                    <a:pt x="168" y="34"/>
                  </a:lnTo>
                  <a:cubicBezTo>
                    <a:pt x="168" y="34"/>
                    <a:pt x="168" y="34"/>
                    <a:pt x="168" y="34"/>
                  </a:cubicBezTo>
                  <a:lnTo>
                    <a:pt x="164" y="70"/>
                  </a:lnTo>
                  <a:cubicBezTo>
                    <a:pt x="164" y="70"/>
                    <a:pt x="164" y="70"/>
                    <a:pt x="164" y="70"/>
                  </a:cubicBezTo>
                  <a:lnTo>
                    <a:pt x="148" y="104"/>
                  </a:lnTo>
                  <a:cubicBezTo>
                    <a:pt x="148" y="104"/>
                    <a:pt x="147" y="104"/>
                    <a:pt x="147" y="104"/>
                  </a:cubicBezTo>
                  <a:lnTo>
                    <a:pt x="118" y="123"/>
                  </a:lnTo>
                  <a:cubicBezTo>
                    <a:pt x="118" y="123"/>
                    <a:pt x="118" y="123"/>
                    <a:pt x="118" y="123"/>
                  </a:cubicBezTo>
                  <a:lnTo>
                    <a:pt x="85" y="131"/>
                  </a:lnTo>
                  <a:cubicBezTo>
                    <a:pt x="85" y="131"/>
                    <a:pt x="84" y="131"/>
                    <a:pt x="84" y="131"/>
                  </a:cubicBezTo>
                  <a:lnTo>
                    <a:pt x="51" y="123"/>
                  </a:lnTo>
                  <a:cubicBezTo>
                    <a:pt x="51" y="123"/>
                    <a:pt x="51" y="123"/>
                    <a:pt x="51" y="123"/>
                  </a:cubicBezTo>
                  <a:lnTo>
                    <a:pt x="24" y="104"/>
                  </a:lnTo>
                  <a:cubicBezTo>
                    <a:pt x="24" y="104"/>
                    <a:pt x="23" y="104"/>
                    <a:pt x="23" y="104"/>
                  </a:cubicBezTo>
                  <a:lnTo>
                    <a:pt x="7" y="70"/>
                  </a:lnTo>
                  <a:cubicBezTo>
                    <a:pt x="7" y="70"/>
                    <a:pt x="7" y="70"/>
                    <a:pt x="7" y="70"/>
                  </a:cubicBezTo>
                  <a:lnTo>
                    <a:pt x="0" y="34"/>
                  </a:lnTo>
                  <a:cubicBezTo>
                    <a:pt x="0" y="34"/>
                    <a:pt x="0" y="34"/>
                    <a:pt x="1" y="34"/>
                  </a:cubicBezTo>
                  <a:lnTo>
                    <a:pt x="11" y="0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83" name="Freeform 931"/>
            <p:cNvSpPr>
              <a:spLocks/>
            </p:cNvSpPr>
            <p:nvPr/>
          </p:nvSpPr>
          <p:spPr bwMode="auto">
            <a:xfrm>
              <a:off x="5224461" y="7438982"/>
              <a:ext cx="51075" cy="9963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46" y="91"/>
                </a:cxn>
                <a:cxn ang="0">
                  <a:pos x="46" y="92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46" h="92">
                  <a:moveTo>
                    <a:pt x="1" y="0"/>
                  </a:moveTo>
                  <a:lnTo>
                    <a:pt x="46" y="91"/>
                  </a:lnTo>
                  <a:lnTo>
                    <a:pt x="46" y="92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84" name="Freeform 932"/>
            <p:cNvSpPr>
              <a:spLocks/>
            </p:cNvSpPr>
            <p:nvPr/>
          </p:nvSpPr>
          <p:spPr bwMode="auto">
            <a:xfrm>
              <a:off x="5177829" y="7438982"/>
              <a:ext cx="47743" cy="99631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92"/>
                </a:cxn>
                <a:cxn ang="0">
                  <a:pos x="0" y="91"/>
                </a:cxn>
                <a:cxn ang="0">
                  <a:pos x="42" y="0"/>
                </a:cxn>
                <a:cxn ang="0">
                  <a:pos x="43" y="0"/>
                </a:cxn>
              </a:cxnLst>
              <a:rect l="0" t="0" r="r" b="b"/>
              <a:pathLst>
                <a:path w="43" h="92">
                  <a:moveTo>
                    <a:pt x="43" y="0"/>
                  </a:moveTo>
                  <a:lnTo>
                    <a:pt x="0" y="92"/>
                  </a:lnTo>
                  <a:lnTo>
                    <a:pt x="0" y="91"/>
                  </a:lnTo>
                  <a:lnTo>
                    <a:pt x="42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85" name="Rectangle 933"/>
            <p:cNvSpPr>
              <a:spLocks noChangeArrowheads="1"/>
            </p:cNvSpPr>
            <p:nvPr/>
          </p:nvSpPr>
          <p:spPr bwMode="auto">
            <a:xfrm>
              <a:off x="5072351" y="1280267"/>
              <a:ext cx="1111" cy="229476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86" name="Rectangle 934"/>
            <p:cNvSpPr>
              <a:spLocks noChangeArrowheads="1"/>
            </p:cNvSpPr>
            <p:nvPr/>
          </p:nvSpPr>
          <p:spPr bwMode="auto">
            <a:xfrm>
              <a:off x="5024606" y="1280266"/>
              <a:ext cx="1111" cy="4048052"/>
            </a:xfrm>
            <a:prstGeom prst="rect">
              <a:avLst/>
            </a:prstGeom>
            <a:solidFill>
              <a:srgbClr val="C0504D"/>
            </a:solidFill>
            <a:ln w="1588" cap="flat">
              <a:solidFill>
                <a:srgbClr val="C0504D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87" name="Rectangle 935"/>
            <p:cNvSpPr>
              <a:spLocks noChangeArrowheads="1"/>
            </p:cNvSpPr>
            <p:nvPr/>
          </p:nvSpPr>
          <p:spPr bwMode="auto">
            <a:xfrm>
              <a:off x="5108990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88" name="Rectangle 936"/>
            <p:cNvSpPr>
              <a:spLocks noChangeArrowheads="1"/>
            </p:cNvSpPr>
            <p:nvPr/>
          </p:nvSpPr>
          <p:spPr bwMode="auto">
            <a:xfrm>
              <a:off x="6235943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89" name="Rectangle 937"/>
            <p:cNvSpPr>
              <a:spLocks noChangeArrowheads="1"/>
            </p:cNvSpPr>
            <p:nvPr/>
          </p:nvSpPr>
          <p:spPr bwMode="auto">
            <a:xfrm>
              <a:off x="6271472" y="2774735"/>
              <a:ext cx="222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90" name="Rectangle 938"/>
            <p:cNvSpPr>
              <a:spLocks noChangeArrowheads="1"/>
            </p:cNvSpPr>
            <p:nvPr/>
          </p:nvSpPr>
          <p:spPr bwMode="auto">
            <a:xfrm>
              <a:off x="6318106" y="4103506"/>
              <a:ext cx="1111" cy="1224812"/>
            </a:xfrm>
            <a:prstGeom prst="rect">
              <a:avLst/>
            </a:prstGeom>
            <a:solidFill>
              <a:srgbClr val="C0504D"/>
            </a:solidFill>
            <a:ln w="1588" cap="flat">
              <a:solidFill>
                <a:srgbClr val="C0504D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91" name="Rectangle 939"/>
            <p:cNvSpPr>
              <a:spLocks noChangeArrowheads="1"/>
            </p:cNvSpPr>
            <p:nvPr/>
          </p:nvSpPr>
          <p:spPr bwMode="auto">
            <a:xfrm>
              <a:off x="6318106" y="2774733"/>
              <a:ext cx="1111" cy="849031"/>
            </a:xfrm>
            <a:prstGeom prst="rect">
              <a:avLst/>
            </a:prstGeom>
            <a:solidFill>
              <a:srgbClr val="C0504D"/>
            </a:solidFill>
            <a:ln w="1588" cap="flat">
              <a:solidFill>
                <a:srgbClr val="C0504D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92" name="Rectangle 940"/>
            <p:cNvSpPr>
              <a:spLocks noChangeArrowheads="1"/>
            </p:cNvSpPr>
            <p:nvPr/>
          </p:nvSpPr>
          <p:spPr bwMode="auto">
            <a:xfrm>
              <a:off x="6318106" y="1280269"/>
              <a:ext cx="1111" cy="537141"/>
            </a:xfrm>
            <a:prstGeom prst="rect">
              <a:avLst/>
            </a:prstGeom>
            <a:solidFill>
              <a:srgbClr val="C0504D"/>
            </a:solidFill>
            <a:ln w="1588" cap="flat">
              <a:solidFill>
                <a:srgbClr val="C0504D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93" name="Rectangle 942"/>
            <p:cNvSpPr>
              <a:spLocks noChangeArrowheads="1"/>
            </p:cNvSpPr>
            <p:nvPr/>
          </p:nvSpPr>
          <p:spPr bwMode="auto">
            <a:xfrm>
              <a:off x="5072351" y="3573947"/>
              <a:ext cx="1200233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94" name="Rectangle 944"/>
            <p:cNvSpPr>
              <a:spLocks noChangeArrowheads="1"/>
            </p:cNvSpPr>
            <p:nvPr/>
          </p:nvSpPr>
          <p:spPr bwMode="auto">
            <a:xfrm>
              <a:off x="4734818" y="5327237"/>
              <a:ext cx="377503" cy="216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95" name="Rectangle 945"/>
            <p:cNvSpPr>
              <a:spLocks noChangeArrowheads="1"/>
            </p:cNvSpPr>
            <p:nvPr/>
          </p:nvSpPr>
          <p:spPr bwMode="auto">
            <a:xfrm>
              <a:off x="5206695" y="5327237"/>
              <a:ext cx="1111" cy="216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96" name="Rectangle 947"/>
            <p:cNvSpPr>
              <a:spLocks noChangeArrowheads="1"/>
            </p:cNvSpPr>
            <p:nvPr/>
          </p:nvSpPr>
          <p:spPr bwMode="auto">
            <a:xfrm>
              <a:off x="6142679" y="5327237"/>
              <a:ext cx="1111" cy="216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97" name="Rectangle 948"/>
            <p:cNvSpPr>
              <a:spLocks noChangeArrowheads="1"/>
            </p:cNvSpPr>
            <p:nvPr/>
          </p:nvSpPr>
          <p:spPr bwMode="auto">
            <a:xfrm>
              <a:off x="6238166" y="5327237"/>
              <a:ext cx="375281" cy="216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98" name="Freeform 949"/>
            <p:cNvSpPr>
              <a:spLocks/>
            </p:cNvSpPr>
            <p:nvPr/>
          </p:nvSpPr>
          <p:spPr bwMode="auto">
            <a:xfrm>
              <a:off x="5072351" y="3573947"/>
              <a:ext cx="69949" cy="71475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62" y="0"/>
                </a:cxn>
                <a:cxn ang="0">
                  <a:pos x="63" y="1"/>
                </a:cxn>
                <a:cxn ang="0">
                  <a:pos x="1" y="66"/>
                </a:cxn>
                <a:cxn ang="0">
                  <a:pos x="0" y="66"/>
                </a:cxn>
              </a:cxnLst>
              <a:rect l="0" t="0" r="r" b="b"/>
              <a:pathLst>
                <a:path w="63" h="66">
                  <a:moveTo>
                    <a:pt x="0" y="66"/>
                  </a:moveTo>
                  <a:lnTo>
                    <a:pt x="62" y="0"/>
                  </a:lnTo>
                  <a:lnTo>
                    <a:pt x="63" y="1"/>
                  </a:lnTo>
                  <a:lnTo>
                    <a:pt x="1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99" name="Freeform 950"/>
            <p:cNvSpPr>
              <a:spLocks/>
            </p:cNvSpPr>
            <p:nvPr/>
          </p:nvSpPr>
          <p:spPr bwMode="auto">
            <a:xfrm>
              <a:off x="5072351" y="3573947"/>
              <a:ext cx="152111" cy="159193"/>
            </a:xfrm>
            <a:custGeom>
              <a:avLst/>
              <a:gdLst/>
              <a:ahLst/>
              <a:cxnLst>
                <a:cxn ang="0">
                  <a:pos x="0" y="146"/>
                </a:cxn>
                <a:cxn ang="0">
                  <a:pos x="136" y="0"/>
                </a:cxn>
                <a:cxn ang="0">
                  <a:pos x="137" y="1"/>
                </a:cxn>
                <a:cxn ang="0">
                  <a:pos x="1" y="147"/>
                </a:cxn>
                <a:cxn ang="0">
                  <a:pos x="0" y="146"/>
                </a:cxn>
              </a:cxnLst>
              <a:rect l="0" t="0" r="r" b="b"/>
              <a:pathLst>
                <a:path w="137" h="147">
                  <a:moveTo>
                    <a:pt x="0" y="146"/>
                  </a:moveTo>
                  <a:lnTo>
                    <a:pt x="136" y="0"/>
                  </a:lnTo>
                  <a:lnTo>
                    <a:pt x="137" y="1"/>
                  </a:lnTo>
                  <a:lnTo>
                    <a:pt x="1" y="147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00" name="Freeform 951"/>
            <p:cNvSpPr>
              <a:spLocks/>
            </p:cNvSpPr>
            <p:nvPr/>
          </p:nvSpPr>
          <p:spPr bwMode="auto">
            <a:xfrm>
              <a:off x="5072351" y="3573948"/>
              <a:ext cx="235383" cy="245829"/>
            </a:xfrm>
            <a:custGeom>
              <a:avLst/>
              <a:gdLst/>
              <a:ahLst/>
              <a:cxnLst>
                <a:cxn ang="0">
                  <a:pos x="0" y="226"/>
                </a:cxn>
                <a:cxn ang="0">
                  <a:pos x="211" y="0"/>
                </a:cxn>
                <a:cxn ang="0">
                  <a:pos x="212" y="1"/>
                </a:cxn>
                <a:cxn ang="0">
                  <a:pos x="1" y="227"/>
                </a:cxn>
                <a:cxn ang="0">
                  <a:pos x="0" y="226"/>
                </a:cxn>
              </a:cxnLst>
              <a:rect l="0" t="0" r="r" b="b"/>
              <a:pathLst>
                <a:path w="212" h="227">
                  <a:moveTo>
                    <a:pt x="0" y="226"/>
                  </a:moveTo>
                  <a:lnTo>
                    <a:pt x="211" y="0"/>
                  </a:lnTo>
                  <a:lnTo>
                    <a:pt x="212" y="1"/>
                  </a:lnTo>
                  <a:lnTo>
                    <a:pt x="1" y="227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01" name="Freeform 952"/>
            <p:cNvSpPr>
              <a:spLocks/>
            </p:cNvSpPr>
            <p:nvPr/>
          </p:nvSpPr>
          <p:spPr bwMode="auto">
            <a:xfrm>
              <a:off x="5072347" y="3573947"/>
              <a:ext cx="318656" cy="330299"/>
            </a:xfrm>
            <a:custGeom>
              <a:avLst/>
              <a:gdLst/>
              <a:ahLst/>
              <a:cxnLst>
                <a:cxn ang="0">
                  <a:pos x="0" y="304"/>
                </a:cxn>
                <a:cxn ang="0">
                  <a:pos x="286" y="0"/>
                </a:cxn>
                <a:cxn ang="0">
                  <a:pos x="287" y="1"/>
                </a:cxn>
                <a:cxn ang="0">
                  <a:pos x="1" y="305"/>
                </a:cxn>
                <a:cxn ang="0">
                  <a:pos x="0" y="304"/>
                </a:cxn>
              </a:cxnLst>
              <a:rect l="0" t="0" r="r" b="b"/>
              <a:pathLst>
                <a:path w="287" h="305">
                  <a:moveTo>
                    <a:pt x="0" y="304"/>
                  </a:moveTo>
                  <a:lnTo>
                    <a:pt x="286" y="0"/>
                  </a:lnTo>
                  <a:lnTo>
                    <a:pt x="287" y="1"/>
                  </a:lnTo>
                  <a:lnTo>
                    <a:pt x="1" y="305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02" name="Freeform 953"/>
            <p:cNvSpPr>
              <a:spLocks/>
            </p:cNvSpPr>
            <p:nvPr/>
          </p:nvSpPr>
          <p:spPr bwMode="auto">
            <a:xfrm>
              <a:off x="5072347" y="3573947"/>
              <a:ext cx="401928" cy="416935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361" y="0"/>
                </a:cxn>
                <a:cxn ang="0">
                  <a:pos x="362" y="1"/>
                </a:cxn>
                <a:cxn ang="0">
                  <a:pos x="1" y="385"/>
                </a:cxn>
                <a:cxn ang="0">
                  <a:pos x="0" y="384"/>
                </a:cxn>
              </a:cxnLst>
              <a:rect l="0" t="0" r="r" b="b"/>
              <a:pathLst>
                <a:path w="362" h="385">
                  <a:moveTo>
                    <a:pt x="0" y="384"/>
                  </a:moveTo>
                  <a:lnTo>
                    <a:pt x="361" y="0"/>
                  </a:lnTo>
                  <a:lnTo>
                    <a:pt x="362" y="1"/>
                  </a:lnTo>
                  <a:lnTo>
                    <a:pt x="1" y="385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03" name="Freeform 954"/>
            <p:cNvSpPr>
              <a:spLocks/>
            </p:cNvSpPr>
            <p:nvPr/>
          </p:nvSpPr>
          <p:spPr bwMode="auto">
            <a:xfrm>
              <a:off x="5072350" y="3573948"/>
              <a:ext cx="484091" cy="504653"/>
            </a:xfrm>
            <a:custGeom>
              <a:avLst/>
              <a:gdLst/>
              <a:ahLst/>
              <a:cxnLst>
                <a:cxn ang="0">
                  <a:pos x="0" y="465"/>
                </a:cxn>
                <a:cxn ang="0">
                  <a:pos x="435" y="0"/>
                </a:cxn>
                <a:cxn ang="0">
                  <a:pos x="436" y="1"/>
                </a:cxn>
                <a:cxn ang="0">
                  <a:pos x="1" y="466"/>
                </a:cxn>
                <a:cxn ang="0">
                  <a:pos x="0" y="465"/>
                </a:cxn>
              </a:cxnLst>
              <a:rect l="0" t="0" r="r" b="b"/>
              <a:pathLst>
                <a:path w="436" h="466">
                  <a:moveTo>
                    <a:pt x="0" y="465"/>
                  </a:moveTo>
                  <a:lnTo>
                    <a:pt x="435" y="0"/>
                  </a:lnTo>
                  <a:lnTo>
                    <a:pt x="436" y="1"/>
                  </a:lnTo>
                  <a:lnTo>
                    <a:pt x="1" y="466"/>
                  </a:lnTo>
                  <a:lnTo>
                    <a:pt x="0" y="465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04" name="Freeform 955"/>
            <p:cNvSpPr>
              <a:spLocks/>
            </p:cNvSpPr>
            <p:nvPr/>
          </p:nvSpPr>
          <p:spPr bwMode="auto">
            <a:xfrm>
              <a:off x="5072350" y="3573947"/>
              <a:ext cx="567363" cy="590205"/>
            </a:xfrm>
            <a:custGeom>
              <a:avLst/>
              <a:gdLst/>
              <a:ahLst/>
              <a:cxnLst>
                <a:cxn ang="0">
                  <a:pos x="0" y="544"/>
                </a:cxn>
                <a:cxn ang="0">
                  <a:pos x="511" y="0"/>
                </a:cxn>
                <a:cxn ang="0">
                  <a:pos x="511" y="1"/>
                </a:cxn>
                <a:cxn ang="0">
                  <a:pos x="1" y="545"/>
                </a:cxn>
                <a:cxn ang="0">
                  <a:pos x="0" y="544"/>
                </a:cxn>
              </a:cxnLst>
              <a:rect l="0" t="0" r="r" b="b"/>
              <a:pathLst>
                <a:path w="511" h="545">
                  <a:moveTo>
                    <a:pt x="0" y="544"/>
                  </a:moveTo>
                  <a:lnTo>
                    <a:pt x="511" y="0"/>
                  </a:lnTo>
                  <a:lnTo>
                    <a:pt x="511" y="1"/>
                  </a:lnTo>
                  <a:lnTo>
                    <a:pt x="1" y="545"/>
                  </a:lnTo>
                  <a:lnTo>
                    <a:pt x="0" y="544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05" name="Freeform 956"/>
            <p:cNvSpPr>
              <a:spLocks/>
            </p:cNvSpPr>
            <p:nvPr/>
          </p:nvSpPr>
          <p:spPr bwMode="auto">
            <a:xfrm>
              <a:off x="5072351" y="3742887"/>
              <a:ext cx="487421" cy="506819"/>
            </a:xfrm>
            <a:custGeom>
              <a:avLst/>
              <a:gdLst/>
              <a:ahLst/>
              <a:cxnLst>
                <a:cxn ang="0">
                  <a:pos x="0" y="467"/>
                </a:cxn>
                <a:cxn ang="0">
                  <a:pos x="438" y="0"/>
                </a:cxn>
                <a:cxn ang="0">
                  <a:pos x="439" y="1"/>
                </a:cxn>
                <a:cxn ang="0">
                  <a:pos x="1" y="468"/>
                </a:cxn>
                <a:cxn ang="0">
                  <a:pos x="0" y="467"/>
                </a:cxn>
              </a:cxnLst>
              <a:rect l="0" t="0" r="r" b="b"/>
              <a:pathLst>
                <a:path w="439" h="468">
                  <a:moveTo>
                    <a:pt x="0" y="467"/>
                  </a:moveTo>
                  <a:lnTo>
                    <a:pt x="438" y="0"/>
                  </a:lnTo>
                  <a:lnTo>
                    <a:pt x="439" y="1"/>
                  </a:lnTo>
                  <a:lnTo>
                    <a:pt x="1" y="468"/>
                  </a:lnTo>
                  <a:lnTo>
                    <a:pt x="0" y="467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06" name="Freeform 957"/>
            <p:cNvSpPr>
              <a:spLocks/>
            </p:cNvSpPr>
            <p:nvPr/>
          </p:nvSpPr>
          <p:spPr bwMode="auto">
            <a:xfrm>
              <a:off x="5628611" y="3573948"/>
              <a:ext cx="93265" cy="97465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84" y="0"/>
                </a:cxn>
                <a:cxn ang="0">
                  <a:pos x="84" y="1"/>
                </a:cxn>
                <a:cxn ang="0">
                  <a:pos x="1" y="90"/>
                </a:cxn>
                <a:cxn ang="0">
                  <a:pos x="0" y="89"/>
                </a:cxn>
              </a:cxnLst>
              <a:rect l="0" t="0" r="r" b="b"/>
              <a:pathLst>
                <a:path w="84" h="90">
                  <a:moveTo>
                    <a:pt x="0" y="89"/>
                  </a:moveTo>
                  <a:lnTo>
                    <a:pt x="84" y="0"/>
                  </a:lnTo>
                  <a:lnTo>
                    <a:pt x="84" y="1"/>
                  </a:lnTo>
                  <a:lnTo>
                    <a:pt x="1" y="9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07" name="Freeform 958"/>
            <p:cNvSpPr>
              <a:spLocks/>
            </p:cNvSpPr>
            <p:nvPr/>
          </p:nvSpPr>
          <p:spPr bwMode="auto">
            <a:xfrm>
              <a:off x="5072350" y="3921574"/>
              <a:ext cx="398597" cy="413685"/>
            </a:xfrm>
            <a:custGeom>
              <a:avLst/>
              <a:gdLst/>
              <a:ahLst/>
              <a:cxnLst>
                <a:cxn ang="0">
                  <a:pos x="0" y="381"/>
                </a:cxn>
                <a:cxn ang="0">
                  <a:pos x="358" y="0"/>
                </a:cxn>
                <a:cxn ang="0">
                  <a:pos x="359" y="1"/>
                </a:cxn>
                <a:cxn ang="0">
                  <a:pos x="1" y="382"/>
                </a:cxn>
                <a:cxn ang="0">
                  <a:pos x="0" y="381"/>
                </a:cxn>
              </a:cxnLst>
              <a:rect l="0" t="0" r="r" b="b"/>
              <a:pathLst>
                <a:path w="359" h="382">
                  <a:moveTo>
                    <a:pt x="0" y="381"/>
                  </a:moveTo>
                  <a:lnTo>
                    <a:pt x="358" y="0"/>
                  </a:lnTo>
                  <a:lnTo>
                    <a:pt x="359" y="1"/>
                  </a:lnTo>
                  <a:lnTo>
                    <a:pt x="1" y="382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08" name="Freeform 959"/>
            <p:cNvSpPr>
              <a:spLocks/>
            </p:cNvSpPr>
            <p:nvPr/>
          </p:nvSpPr>
          <p:spPr bwMode="auto">
            <a:xfrm>
              <a:off x="5711883" y="3573948"/>
              <a:ext cx="94375" cy="97465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84" y="0"/>
                </a:cxn>
                <a:cxn ang="0">
                  <a:pos x="85" y="1"/>
                </a:cxn>
                <a:cxn ang="0">
                  <a:pos x="1" y="90"/>
                </a:cxn>
                <a:cxn ang="0">
                  <a:pos x="0" y="89"/>
                </a:cxn>
              </a:cxnLst>
              <a:rect l="0" t="0" r="r" b="b"/>
              <a:pathLst>
                <a:path w="85" h="90">
                  <a:moveTo>
                    <a:pt x="0" y="89"/>
                  </a:moveTo>
                  <a:lnTo>
                    <a:pt x="84" y="0"/>
                  </a:lnTo>
                  <a:lnTo>
                    <a:pt x="85" y="1"/>
                  </a:lnTo>
                  <a:lnTo>
                    <a:pt x="1" y="9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09" name="Freeform 960"/>
            <p:cNvSpPr>
              <a:spLocks/>
            </p:cNvSpPr>
            <p:nvPr/>
          </p:nvSpPr>
          <p:spPr bwMode="auto">
            <a:xfrm>
              <a:off x="5117873" y="4100260"/>
              <a:ext cx="264251" cy="273985"/>
            </a:xfrm>
            <a:custGeom>
              <a:avLst/>
              <a:gdLst/>
              <a:ahLst/>
              <a:cxnLst>
                <a:cxn ang="0">
                  <a:pos x="0" y="252"/>
                </a:cxn>
                <a:cxn ang="0">
                  <a:pos x="237" y="0"/>
                </a:cxn>
                <a:cxn ang="0">
                  <a:pos x="238" y="1"/>
                </a:cxn>
                <a:cxn ang="0">
                  <a:pos x="0" y="253"/>
                </a:cxn>
                <a:cxn ang="0">
                  <a:pos x="0" y="252"/>
                </a:cxn>
              </a:cxnLst>
              <a:rect l="0" t="0" r="r" b="b"/>
              <a:pathLst>
                <a:path w="238" h="253">
                  <a:moveTo>
                    <a:pt x="0" y="252"/>
                  </a:moveTo>
                  <a:lnTo>
                    <a:pt x="237" y="0"/>
                  </a:lnTo>
                  <a:lnTo>
                    <a:pt x="238" y="1"/>
                  </a:lnTo>
                  <a:lnTo>
                    <a:pt x="0" y="253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10" name="Freeform 961"/>
            <p:cNvSpPr>
              <a:spLocks/>
            </p:cNvSpPr>
            <p:nvPr/>
          </p:nvSpPr>
          <p:spPr bwMode="auto">
            <a:xfrm>
              <a:off x="5797376" y="3573948"/>
              <a:ext cx="91045" cy="97465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81" y="0"/>
                </a:cxn>
                <a:cxn ang="0">
                  <a:pos x="82" y="1"/>
                </a:cxn>
                <a:cxn ang="0">
                  <a:pos x="0" y="90"/>
                </a:cxn>
                <a:cxn ang="0">
                  <a:pos x="0" y="89"/>
                </a:cxn>
              </a:cxnLst>
              <a:rect l="0" t="0" r="r" b="b"/>
              <a:pathLst>
                <a:path w="82" h="90">
                  <a:moveTo>
                    <a:pt x="0" y="89"/>
                  </a:moveTo>
                  <a:lnTo>
                    <a:pt x="81" y="0"/>
                  </a:lnTo>
                  <a:lnTo>
                    <a:pt x="82" y="1"/>
                  </a:lnTo>
                  <a:lnTo>
                    <a:pt x="0" y="9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11" name="Freeform 962"/>
            <p:cNvSpPr>
              <a:spLocks/>
            </p:cNvSpPr>
            <p:nvPr/>
          </p:nvSpPr>
          <p:spPr bwMode="auto">
            <a:xfrm>
              <a:off x="5202256" y="4277863"/>
              <a:ext cx="91045" cy="96383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81" y="0"/>
                </a:cxn>
                <a:cxn ang="0">
                  <a:pos x="82" y="1"/>
                </a:cxn>
                <a:cxn ang="0">
                  <a:pos x="1" y="89"/>
                </a:cxn>
                <a:cxn ang="0">
                  <a:pos x="0" y="88"/>
                </a:cxn>
              </a:cxnLst>
              <a:rect l="0" t="0" r="r" b="b"/>
              <a:pathLst>
                <a:path w="82" h="89">
                  <a:moveTo>
                    <a:pt x="0" y="88"/>
                  </a:moveTo>
                  <a:lnTo>
                    <a:pt x="81" y="0"/>
                  </a:lnTo>
                  <a:lnTo>
                    <a:pt x="82" y="1"/>
                  </a:lnTo>
                  <a:lnTo>
                    <a:pt x="1" y="89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12" name="Freeform 963"/>
            <p:cNvSpPr>
              <a:spLocks/>
            </p:cNvSpPr>
            <p:nvPr/>
          </p:nvSpPr>
          <p:spPr bwMode="auto">
            <a:xfrm>
              <a:off x="5877319" y="3573948"/>
              <a:ext cx="94375" cy="97465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84" y="0"/>
                </a:cxn>
                <a:cxn ang="0">
                  <a:pos x="85" y="1"/>
                </a:cxn>
                <a:cxn ang="0">
                  <a:pos x="1" y="90"/>
                </a:cxn>
                <a:cxn ang="0">
                  <a:pos x="0" y="89"/>
                </a:cxn>
              </a:cxnLst>
              <a:rect l="0" t="0" r="r" b="b"/>
              <a:pathLst>
                <a:path w="85" h="90">
                  <a:moveTo>
                    <a:pt x="0" y="89"/>
                  </a:moveTo>
                  <a:lnTo>
                    <a:pt x="84" y="0"/>
                  </a:lnTo>
                  <a:lnTo>
                    <a:pt x="85" y="1"/>
                  </a:lnTo>
                  <a:lnTo>
                    <a:pt x="1" y="9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13" name="Freeform 964"/>
            <p:cNvSpPr>
              <a:spLocks/>
            </p:cNvSpPr>
            <p:nvPr/>
          </p:nvSpPr>
          <p:spPr bwMode="auto">
            <a:xfrm>
              <a:off x="5959478" y="3573948"/>
              <a:ext cx="95487" cy="97465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85" y="0"/>
                </a:cxn>
                <a:cxn ang="0">
                  <a:pos x="86" y="1"/>
                </a:cxn>
                <a:cxn ang="0">
                  <a:pos x="1" y="90"/>
                </a:cxn>
                <a:cxn ang="0">
                  <a:pos x="0" y="89"/>
                </a:cxn>
              </a:cxnLst>
              <a:rect l="0" t="0" r="r" b="b"/>
              <a:pathLst>
                <a:path w="86" h="90">
                  <a:moveTo>
                    <a:pt x="0" y="89"/>
                  </a:moveTo>
                  <a:lnTo>
                    <a:pt x="85" y="0"/>
                  </a:lnTo>
                  <a:lnTo>
                    <a:pt x="86" y="1"/>
                  </a:lnTo>
                  <a:lnTo>
                    <a:pt x="1" y="9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14" name="Freeform 965"/>
            <p:cNvSpPr>
              <a:spLocks/>
            </p:cNvSpPr>
            <p:nvPr/>
          </p:nvSpPr>
          <p:spPr bwMode="auto">
            <a:xfrm>
              <a:off x="6044974" y="3573948"/>
              <a:ext cx="93265" cy="97465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83" y="0"/>
                </a:cxn>
                <a:cxn ang="0">
                  <a:pos x="84" y="1"/>
                </a:cxn>
                <a:cxn ang="0">
                  <a:pos x="0" y="90"/>
                </a:cxn>
                <a:cxn ang="0">
                  <a:pos x="0" y="89"/>
                </a:cxn>
              </a:cxnLst>
              <a:rect l="0" t="0" r="r" b="b"/>
              <a:pathLst>
                <a:path w="84" h="90">
                  <a:moveTo>
                    <a:pt x="0" y="89"/>
                  </a:moveTo>
                  <a:lnTo>
                    <a:pt x="83" y="0"/>
                  </a:lnTo>
                  <a:lnTo>
                    <a:pt x="84" y="1"/>
                  </a:lnTo>
                  <a:lnTo>
                    <a:pt x="0" y="9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15" name="Freeform 966"/>
            <p:cNvSpPr>
              <a:spLocks/>
            </p:cNvSpPr>
            <p:nvPr/>
          </p:nvSpPr>
          <p:spPr bwMode="auto">
            <a:xfrm>
              <a:off x="6128245" y="3573948"/>
              <a:ext cx="92155" cy="97465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82" y="0"/>
                </a:cxn>
                <a:cxn ang="0">
                  <a:pos x="83" y="1"/>
                </a:cxn>
                <a:cxn ang="0">
                  <a:pos x="1" y="90"/>
                </a:cxn>
                <a:cxn ang="0">
                  <a:pos x="0" y="89"/>
                </a:cxn>
              </a:cxnLst>
              <a:rect l="0" t="0" r="r" b="b"/>
              <a:pathLst>
                <a:path w="83" h="90">
                  <a:moveTo>
                    <a:pt x="0" y="89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1" y="9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16" name="Freeform 967"/>
            <p:cNvSpPr>
              <a:spLocks/>
            </p:cNvSpPr>
            <p:nvPr/>
          </p:nvSpPr>
          <p:spPr bwMode="auto">
            <a:xfrm>
              <a:off x="6210408" y="3605350"/>
              <a:ext cx="63287" cy="66060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56" y="0"/>
                </a:cxn>
                <a:cxn ang="0">
                  <a:pos x="57" y="1"/>
                </a:cxn>
                <a:cxn ang="0">
                  <a:pos x="1" y="61"/>
                </a:cxn>
                <a:cxn ang="0">
                  <a:pos x="0" y="60"/>
                </a:cxn>
              </a:cxnLst>
              <a:rect l="0" t="0" r="r" b="b"/>
              <a:pathLst>
                <a:path w="57" h="61">
                  <a:moveTo>
                    <a:pt x="0" y="60"/>
                  </a:moveTo>
                  <a:lnTo>
                    <a:pt x="56" y="0"/>
                  </a:lnTo>
                  <a:lnTo>
                    <a:pt x="57" y="1"/>
                  </a:lnTo>
                  <a:lnTo>
                    <a:pt x="1" y="6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17" name="Freeform 968"/>
            <p:cNvSpPr>
              <a:spLocks/>
            </p:cNvSpPr>
            <p:nvPr/>
          </p:nvSpPr>
          <p:spPr bwMode="auto">
            <a:xfrm>
              <a:off x="5958370" y="4052608"/>
              <a:ext cx="49963" cy="50899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44" y="0"/>
                </a:cxn>
                <a:cxn ang="0">
                  <a:pos x="45" y="1"/>
                </a:cxn>
                <a:cxn ang="0">
                  <a:pos x="1" y="47"/>
                </a:cxn>
                <a:cxn ang="0">
                  <a:pos x="0" y="47"/>
                </a:cxn>
              </a:cxnLst>
              <a:rect l="0" t="0" r="r" b="b"/>
              <a:pathLst>
                <a:path w="45" h="47">
                  <a:moveTo>
                    <a:pt x="0" y="47"/>
                  </a:moveTo>
                  <a:lnTo>
                    <a:pt x="44" y="0"/>
                  </a:lnTo>
                  <a:lnTo>
                    <a:pt x="45" y="1"/>
                  </a:lnTo>
                  <a:lnTo>
                    <a:pt x="1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18" name="Freeform 969"/>
            <p:cNvSpPr>
              <a:spLocks/>
            </p:cNvSpPr>
            <p:nvPr/>
          </p:nvSpPr>
          <p:spPr bwMode="auto">
            <a:xfrm>
              <a:off x="5987236" y="4052606"/>
              <a:ext cx="103259" cy="107212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92" y="0"/>
                </a:cxn>
                <a:cxn ang="0">
                  <a:pos x="93" y="1"/>
                </a:cxn>
                <a:cxn ang="0">
                  <a:pos x="1" y="99"/>
                </a:cxn>
                <a:cxn ang="0">
                  <a:pos x="0" y="98"/>
                </a:cxn>
              </a:cxnLst>
              <a:rect l="0" t="0" r="r" b="b"/>
              <a:pathLst>
                <a:path w="93" h="99">
                  <a:moveTo>
                    <a:pt x="0" y="98"/>
                  </a:moveTo>
                  <a:lnTo>
                    <a:pt x="92" y="0"/>
                  </a:lnTo>
                  <a:lnTo>
                    <a:pt x="93" y="1"/>
                  </a:lnTo>
                  <a:lnTo>
                    <a:pt x="1" y="99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19" name="Freeform 970"/>
            <p:cNvSpPr>
              <a:spLocks/>
            </p:cNvSpPr>
            <p:nvPr/>
          </p:nvSpPr>
          <p:spPr bwMode="auto">
            <a:xfrm>
              <a:off x="6017211" y="4052610"/>
              <a:ext cx="156552" cy="163525"/>
            </a:xfrm>
            <a:custGeom>
              <a:avLst/>
              <a:gdLst/>
              <a:ahLst/>
              <a:cxnLst>
                <a:cxn ang="0">
                  <a:pos x="0" y="150"/>
                </a:cxn>
                <a:cxn ang="0">
                  <a:pos x="140" y="0"/>
                </a:cxn>
                <a:cxn ang="0">
                  <a:pos x="141" y="1"/>
                </a:cxn>
                <a:cxn ang="0">
                  <a:pos x="0" y="151"/>
                </a:cxn>
                <a:cxn ang="0">
                  <a:pos x="0" y="150"/>
                </a:cxn>
              </a:cxnLst>
              <a:rect l="0" t="0" r="r" b="b"/>
              <a:pathLst>
                <a:path w="141" h="151">
                  <a:moveTo>
                    <a:pt x="0" y="150"/>
                  </a:moveTo>
                  <a:lnTo>
                    <a:pt x="140" y="0"/>
                  </a:lnTo>
                  <a:lnTo>
                    <a:pt x="141" y="1"/>
                  </a:lnTo>
                  <a:lnTo>
                    <a:pt x="0" y="151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20" name="Freeform 971"/>
            <p:cNvSpPr>
              <a:spLocks/>
            </p:cNvSpPr>
            <p:nvPr/>
          </p:nvSpPr>
          <p:spPr bwMode="auto">
            <a:xfrm>
              <a:off x="6046083" y="4052608"/>
              <a:ext cx="209847" cy="219839"/>
            </a:xfrm>
            <a:custGeom>
              <a:avLst/>
              <a:gdLst/>
              <a:ahLst/>
              <a:cxnLst>
                <a:cxn ang="0">
                  <a:pos x="0" y="202"/>
                </a:cxn>
                <a:cxn ang="0">
                  <a:pos x="188" y="0"/>
                </a:cxn>
                <a:cxn ang="0">
                  <a:pos x="189" y="1"/>
                </a:cxn>
                <a:cxn ang="0">
                  <a:pos x="1" y="203"/>
                </a:cxn>
                <a:cxn ang="0">
                  <a:pos x="0" y="202"/>
                </a:cxn>
              </a:cxnLst>
              <a:rect l="0" t="0" r="r" b="b"/>
              <a:pathLst>
                <a:path w="189" h="203">
                  <a:moveTo>
                    <a:pt x="0" y="202"/>
                  </a:moveTo>
                  <a:lnTo>
                    <a:pt x="188" y="0"/>
                  </a:lnTo>
                  <a:lnTo>
                    <a:pt x="189" y="1"/>
                  </a:lnTo>
                  <a:lnTo>
                    <a:pt x="1" y="203"/>
                  </a:lnTo>
                  <a:lnTo>
                    <a:pt x="0" y="20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21" name="Freeform 972"/>
            <p:cNvSpPr>
              <a:spLocks/>
            </p:cNvSpPr>
            <p:nvPr/>
          </p:nvSpPr>
          <p:spPr bwMode="auto">
            <a:xfrm>
              <a:off x="6073840" y="4120836"/>
              <a:ext cx="199855" cy="207927"/>
            </a:xfrm>
            <a:custGeom>
              <a:avLst/>
              <a:gdLst/>
              <a:ahLst/>
              <a:cxnLst>
                <a:cxn ang="0">
                  <a:pos x="0" y="191"/>
                </a:cxn>
                <a:cxn ang="0">
                  <a:pos x="179" y="0"/>
                </a:cxn>
                <a:cxn ang="0">
                  <a:pos x="180" y="1"/>
                </a:cxn>
                <a:cxn ang="0">
                  <a:pos x="1" y="192"/>
                </a:cxn>
                <a:cxn ang="0">
                  <a:pos x="0" y="191"/>
                </a:cxn>
              </a:cxnLst>
              <a:rect l="0" t="0" r="r" b="b"/>
              <a:pathLst>
                <a:path w="180" h="192">
                  <a:moveTo>
                    <a:pt x="0" y="191"/>
                  </a:moveTo>
                  <a:lnTo>
                    <a:pt x="179" y="0"/>
                  </a:lnTo>
                  <a:lnTo>
                    <a:pt x="180" y="1"/>
                  </a:lnTo>
                  <a:lnTo>
                    <a:pt x="1" y="192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22" name="Freeform 973"/>
            <p:cNvSpPr>
              <a:spLocks/>
            </p:cNvSpPr>
            <p:nvPr/>
          </p:nvSpPr>
          <p:spPr bwMode="auto">
            <a:xfrm>
              <a:off x="6113812" y="4207472"/>
              <a:ext cx="159883" cy="166775"/>
            </a:xfrm>
            <a:custGeom>
              <a:avLst/>
              <a:gdLst/>
              <a:ahLst/>
              <a:cxnLst>
                <a:cxn ang="0">
                  <a:pos x="0" y="153"/>
                </a:cxn>
                <a:cxn ang="0">
                  <a:pos x="143" y="0"/>
                </a:cxn>
                <a:cxn ang="0">
                  <a:pos x="144" y="1"/>
                </a:cxn>
                <a:cxn ang="0">
                  <a:pos x="1" y="154"/>
                </a:cxn>
                <a:cxn ang="0">
                  <a:pos x="0" y="153"/>
                </a:cxn>
              </a:cxnLst>
              <a:rect l="0" t="0" r="r" b="b"/>
              <a:pathLst>
                <a:path w="144" h="154">
                  <a:moveTo>
                    <a:pt x="0" y="153"/>
                  </a:moveTo>
                  <a:lnTo>
                    <a:pt x="143" y="0"/>
                  </a:lnTo>
                  <a:lnTo>
                    <a:pt x="144" y="1"/>
                  </a:lnTo>
                  <a:lnTo>
                    <a:pt x="1" y="154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23" name="Freeform 974"/>
            <p:cNvSpPr>
              <a:spLocks/>
            </p:cNvSpPr>
            <p:nvPr/>
          </p:nvSpPr>
          <p:spPr bwMode="auto">
            <a:xfrm>
              <a:off x="6197084" y="4295191"/>
              <a:ext cx="76611" cy="79055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68" y="0"/>
                </a:cxn>
                <a:cxn ang="0">
                  <a:pos x="69" y="0"/>
                </a:cxn>
                <a:cxn ang="0">
                  <a:pos x="1" y="73"/>
                </a:cxn>
                <a:cxn ang="0">
                  <a:pos x="0" y="72"/>
                </a:cxn>
              </a:cxnLst>
              <a:rect l="0" t="0" r="r" b="b"/>
              <a:pathLst>
                <a:path w="69" h="73">
                  <a:moveTo>
                    <a:pt x="0" y="72"/>
                  </a:moveTo>
                  <a:lnTo>
                    <a:pt x="68" y="0"/>
                  </a:lnTo>
                  <a:lnTo>
                    <a:pt x="69" y="0"/>
                  </a:lnTo>
                  <a:lnTo>
                    <a:pt x="1" y="73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24" name="Rectangle 975"/>
            <p:cNvSpPr>
              <a:spLocks noChangeArrowheads="1"/>
            </p:cNvSpPr>
            <p:nvPr/>
          </p:nvSpPr>
          <p:spPr bwMode="auto">
            <a:xfrm>
              <a:off x="5072351" y="3573947"/>
              <a:ext cx="1200233" cy="1083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25" name="Rectangle 976"/>
            <p:cNvSpPr>
              <a:spLocks noChangeArrowheads="1"/>
            </p:cNvSpPr>
            <p:nvPr/>
          </p:nvSpPr>
          <p:spPr bwMode="auto">
            <a:xfrm>
              <a:off x="6242606" y="3670330"/>
              <a:ext cx="76611" cy="1083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26" name="Freeform 977"/>
            <p:cNvSpPr>
              <a:spLocks/>
            </p:cNvSpPr>
            <p:nvPr/>
          </p:nvSpPr>
          <p:spPr bwMode="auto">
            <a:xfrm>
              <a:off x="6180425" y="3670329"/>
              <a:ext cx="31088" cy="31405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1" y="29"/>
                </a:cxn>
                <a:cxn ang="0">
                  <a:pos x="0" y="28"/>
                </a:cxn>
              </a:cxnLst>
              <a:rect l="0" t="0" r="r" b="b"/>
              <a:pathLst>
                <a:path w="28" h="29">
                  <a:moveTo>
                    <a:pt x="0" y="28"/>
                  </a:moveTo>
                  <a:lnTo>
                    <a:pt x="27" y="0"/>
                  </a:lnTo>
                  <a:lnTo>
                    <a:pt x="28" y="1"/>
                  </a:lnTo>
                  <a:lnTo>
                    <a:pt x="1" y="29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27" name="Freeform 978"/>
            <p:cNvSpPr>
              <a:spLocks/>
            </p:cNvSpPr>
            <p:nvPr/>
          </p:nvSpPr>
          <p:spPr bwMode="auto">
            <a:xfrm>
              <a:off x="6180429" y="3694154"/>
              <a:ext cx="62177" cy="64977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1" y="60"/>
                </a:cxn>
                <a:cxn ang="0">
                  <a:pos x="0" y="59"/>
                </a:cxn>
              </a:cxnLst>
              <a:rect l="0" t="0" r="r" b="b"/>
              <a:pathLst>
                <a:path w="56" h="60">
                  <a:moveTo>
                    <a:pt x="0" y="59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28" name="Freeform 979"/>
            <p:cNvSpPr>
              <a:spLocks/>
            </p:cNvSpPr>
            <p:nvPr/>
          </p:nvSpPr>
          <p:spPr bwMode="auto">
            <a:xfrm>
              <a:off x="6180429" y="3751548"/>
              <a:ext cx="62177" cy="66060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1" y="61"/>
                </a:cxn>
                <a:cxn ang="0">
                  <a:pos x="0" y="60"/>
                </a:cxn>
              </a:cxnLst>
              <a:rect l="0" t="0" r="r" b="b"/>
              <a:pathLst>
                <a:path w="56" h="61">
                  <a:moveTo>
                    <a:pt x="0" y="60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29" name="Freeform 980"/>
            <p:cNvSpPr>
              <a:spLocks/>
            </p:cNvSpPr>
            <p:nvPr/>
          </p:nvSpPr>
          <p:spPr bwMode="auto">
            <a:xfrm>
              <a:off x="6180429" y="3810031"/>
              <a:ext cx="62177" cy="64977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1" y="60"/>
                </a:cxn>
                <a:cxn ang="0">
                  <a:pos x="0" y="59"/>
                </a:cxn>
              </a:cxnLst>
              <a:rect l="0" t="0" r="r" b="b"/>
              <a:pathLst>
                <a:path w="56" h="60">
                  <a:moveTo>
                    <a:pt x="0" y="59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30" name="Freeform 981"/>
            <p:cNvSpPr>
              <a:spLocks/>
            </p:cNvSpPr>
            <p:nvPr/>
          </p:nvSpPr>
          <p:spPr bwMode="auto">
            <a:xfrm>
              <a:off x="6180429" y="3866344"/>
              <a:ext cx="62177" cy="64977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1" y="60"/>
                </a:cxn>
                <a:cxn ang="0">
                  <a:pos x="0" y="59"/>
                </a:cxn>
              </a:cxnLst>
              <a:rect l="0" t="0" r="r" b="b"/>
              <a:pathLst>
                <a:path w="56" h="60">
                  <a:moveTo>
                    <a:pt x="0" y="59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31" name="Freeform 982"/>
            <p:cNvSpPr>
              <a:spLocks/>
            </p:cNvSpPr>
            <p:nvPr/>
          </p:nvSpPr>
          <p:spPr bwMode="auto">
            <a:xfrm>
              <a:off x="6180429" y="3923739"/>
              <a:ext cx="62177" cy="64977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1" y="60"/>
                </a:cxn>
                <a:cxn ang="0">
                  <a:pos x="0" y="59"/>
                </a:cxn>
              </a:cxnLst>
              <a:rect l="0" t="0" r="r" b="b"/>
              <a:pathLst>
                <a:path w="56" h="60">
                  <a:moveTo>
                    <a:pt x="0" y="59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32" name="Freeform 983"/>
            <p:cNvSpPr>
              <a:spLocks/>
            </p:cNvSpPr>
            <p:nvPr/>
          </p:nvSpPr>
          <p:spPr bwMode="auto">
            <a:xfrm>
              <a:off x="6180429" y="3982218"/>
              <a:ext cx="62177" cy="63895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1" y="59"/>
                </a:cxn>
                <a:cxn ang="0">
                  <a:pos x="0" y="58"/>
                </a:cxn>
              </a:cxnLst>
              <a:rect l="0" t="0" r="r" b="b"/>
              <a:pathLst>
                <a:path w="56" h="59">
                  <a:moveTo>
                    <a:pt x="0" y="58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5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33" name="Freeform 984"/>
            <p:cNvSpPr>
              <a:spLocks/>
            </p:cNvSpPr>
            <p:nvPr/>
          </p:nvSpPr>
          <p:spPr bwMode="auto">
            <a:xfrm>
              <a:off x="6228169" y="4038532"/>
              <a:ext cx="14435" cy="15161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" y="14"/>
                </a:cxn>
                <a:cxn ang="0">
                  <a:pos x="0" y="13"/>
                </a:cxn>
              </a:cxnLst>
              <a:rect l="0" t="0" r="r" b="b"/>
              <a:pathLst>
                <a:path w="13" h="14">
                  <a:moveTo>
                    <a:pt x="0" y="13"/>
                  </a:move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34" name="Freeform 985"/>
            <p:cNvSpPr>
              <a:spLocks/>
            </p:cNvSpPr>
            <p:nvPr/>
          </p:nvSpPr>
          <p:spPr bwMode="auto">
            <a:xfrm>
              <a:off x="6180428" y="4047195"/>
              <a:ext cx="6663" cy="6499"/>
            </a:xfrm>
            <a:custGeom>
              <a:avLst/>
              <a:gdLst/>
              <a:ahLst/>
              <a:cxnLst>
                <a:cxn ang="0">
                  <a:pos x="5" y="6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6" y="5"/>
                </a:cxn>
                <a:cxn ang="0">
                  <a:pos x="5" y="6"/>
                </a:cxn>
              </a:cxnLst>
              <a:rect l="0" t="0" r="r" b="b"/>
              <a:pathLst>
                <a:path w="6" h="6">
                  <a:moveTo>
                    <a:pt x="5" y="6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" y="5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35" name="Freeform 986"/>
            <p:cNvSpPr>
              <a:spLocks/>
            </p:cNvSpPr>
            <p:nvPr/>
          </p:nvSpPr>
          <p:spPr bwMode="auto">
            <a:xfrm>
              <a:off x="6180429" y="3989800"/>
              <a:ext cx="62177" cy="63895"/>
            </a:xfrm>
            <a:custGeom>
              <a:avLst/>
              <a:gdLst/>
              <a:ahLst/>
              <a:cxnLst>
                <a:cxn ang="0">
                  <a:pos x="55" y="59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56" y="58"/>
                </a:cxn>
                <a:cxn ang="0">
                  <a:pos x="55" y="59"/>
                </a:cxn>
              </a:cxnLst>
              <a:rect l="0" t="0" r="r" b="b"/>
              <a:pathLst>
                <a:path w="56" h="59">
                  <a:moveTo>
                    <a:pt x="55" y="59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56" y="58"/>
                  </a:lnTo>
                  <a:lnTo>
                    <a:pt x="55" y="5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36" name="Freeform 987"/>
            <p:cNvSpPr>
              <a:spLocks/>
            </p:cNvSpPr>
            <p:nvPr/>
          </p:nvSpPr>
          <p:spPr bwMode="auto">
            <a:xfrm>
              <a:off x="6180429" y="3932402"/>
              <a:ext cx="62177" cy="64977"/>
            </a:xfrm>
            <a:custGeom>
              <a:avLst/>
              <a:gdLst/>
              <a:ahLst/>
              <a:cxnLst>
                <a:cxn ang="0">
                  <a:pos x="55" y="6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56" y="59"/>
                </a:cxn>
                <a:cxn ang="0">
                  <a:pos x="55" y="60"/>
                </a:cxn>
              </a:cxnLst>
              <a:rect l="0" t="0" r="r" b="b"/>
              <a:pathLst>
                <a:path w="56" h="60">
                  <a:moveTo>
                    <a:pt x="55" y="6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6" y="59"/>
                  </a:lnTo>
                  <a:lnTo>
                    <a:pt x="55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37" name="Freeform 988"/>
            <p:cNvSpPr>
              <a:spLocks/>
            </p:cNvSpPr>
            <p:nvPr/>
          </p:nvSpPr>
          <p:spPr bwMode="auto">
            <a:xfrm>
              <a:off x="6180429" y="3875004"/>
              <a:ext cx="62177" cy="66060"/>
            </a:xfrm>
            <a:custGeom>
              <a:avLst/>
              <a:gdLst/>
              <a:ahLst/>
              <a:cxnLst>
                <a:cxn ang="0">
                  <a:pos x="55" y="6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56" y="60"/>
                </a:cxn>
                <a:cxn ang="0">
                  <a:pos x="55" y="61"/>
                </a:cxn>
              </a:cxnLst>
              <a:rect l="0" t="0" r="r" b="b"/>
              <a:pathLst>
                <a:path w="56" h="61">
                  <a:moveTo>
                    <a:pt x="55" y="6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56" y="60"/>
                  </a:lnTo>
                  <a:lnTo>
                    <a:pt x="55" y="6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38" name="Freeform 989"/>
            <p:cNvSpPr>
              <a:spLocks/>
            </p:cNvSpPr>
            <p:nvPr/>
          </p:nvSpPr>
          <p:spPr bwMode="auto">
            <a:xfrm>
              <a:off x="6180429" y="3817611"/>
              <a:ext cx="62177" cy="64977"/>
            </a:xfrm>
            <a:custGeom>
              <a:avLst/>
              <a:gdLst/>
              <a:ahLst/>
              <a:cxnLst>
                <a:cxn ang="0">
                  <a:pos x="55" y="60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56" y="59"/>
                </a:cxn>
                <a:cxn ang="0">
                  <a:pos x="55" y="60"/>
                </a:cxn>
              </a:cxnLst>
              <a:rect l="0" t="0" r="r" b="b"/>
              <a:pathLst>
                <a:path w="56" h="60">
                  <a:moveTo>
                    <a:pt x="55" y="6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56" y="59"/>
                  </a:lnTo>
                  <a:lnTo>
                    <a:pt x="55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39" name="Freeform 990"/>
            <p:cNvSpPr>
              <a:spLocks/>
            </p:cNvSpPr>
            <p:nvPr/>
          </p:nvSpPr>
          <p:spPr bwMode="auto">
            <a:xfrm>
              <a:off x="6180429" y="3759130"/>
              <a:ext cx="62177" cy="66060"/>
            </a:xfrm>
            <a:custGeom>
              <a:avLst/>
              <a:gdLst/>
              <a:ahLst/>
              <a:cxnLst>
                <a:cxn ang="0">
                  <a:pos x="55" y="6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56" y="60"/>
                </a:cxn>
                <a:cxn ang="0">
                  <a:pos x="55" y="61"/>
                </a:cxn>
              </a:cxnLst>
              <a:rect l="0" t="0" r="r" b="b"/>
              <a:pathLst>
                <a:path w="56" h="61">
                  <a:moveTo>
                    <a:pt x="55" y="6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56" y="60"/>
                  </a:lnTo>
                  <a:lnTo>
                    <a:pt x="55" y="6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40" name="Freeform 991"/>
            <p:cNvSpPr>
              <a:spLocks/>
            </p:cNvSpPr>
            <p:nvPr/>
          </p:nvSpPr>
          <p:spPr bwMode="auto">
            <a:xfrm>
              <a:off x="6180429" y="3701735"/>
              <a:ext cx="62177" cy="64977"/>
            </a:xfrm>
            <a:custGeom>
              <a:avLst/>
              <a:gdLst/>
              <a:ahLst/>
              <a:cxnLst>
                <a:cxn ang="0">
                  <a:pos x="55" y="60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56" y="59"/>
                </a:cxn>
                <a:cxn ang="0">
                  <a:pos x="55" y="60"/>
                </a:cxn>
              </a:cxnLst>
              <a:rect l="0" t="0" r="r" b="b"/>
              <a:pathLst>
                <a:path w="56" h="60">
                  <a:moveTo>
                    <a:pt x="55" y="6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56" y="59"/>
                  </a:lnTo>
                  <a:lnTo>
                    <a:pt x="55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41" name="Freeform 992"/>
            <p:cNvSpPr>
              <a:spLocks/>
            </p:cNvSpPr>
            <p:nvPr/>
          </p:nvSpPr>
          <p:spPr bwMode="auto">
            <a:xfrm>
              <a:off x="6204855" y="3670328"/>
              <a:ext cx="37751" cy="38987"/>
            </a:xfrm>
            <a:custGeom>
              <a:avLst/>
              <a:gdLst/>
              <a:ahLst/>
              <a:cxnLst>
                <a:cxn ang="0">
                  <a:pos x="33" y="36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4" y="35"/>
                </a:cxn>
                <a:cxn ang="0">
                  <a:pos x="33" y="36"/>
                </a:cxn>
              </a:cxnLst>
              <a:rect l="0" t="0" r="r" b="b"/>
              <a:pathLst>
                <a:path w="34" h="36">
                  <a:moveTo>
                    <a:pt x="33" y="36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34" y="35"/>
                  </a:lnTo>
                  <a:lnTo>
                    <a:pt x="33" y="36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42" name="Rectangle 993"/>
            <p:cNvSpPr>
              <a:spLocks noChangeArrowheads="1"/>
            </p:cNvSpPr>
            <p:nvPr/>
          </p:nvSpPr>
          <p:spPr bwMode="auto">
            <a:xfrm>
              <a:off x="5595298" y="3670330"/>
              <a:ext cx="647304" cy="1083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43" name="Rectangle 994"/>
            <p:cNvSpPr>
              <a:spLocks noChangeArrowheads="1"/>
            </p:cNvSpPr>
            <p:nvPr/>
          </p:nvSpPr>
          <p:spPr bwMode="auto">
            <a:xfrm>
              <a:off x="6242606" y="4052610"/>
              <a:ext cx="76611" cy="1083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44" name="Rectangle 995"/>
            <p:cNvSpPr>
              <a:spLocks noChangeArrowheads="1"/>
            </p:cNvSpPr>
            <p:nvPr/>
          </p:nvSpPr>
          <p:spPr bwMode="auto">
            <a:xfrm>
              <a:off x="5935054" y="4052610"/>
              <a:ext cx="307553" cy="1083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45" name="Rectangle 996"/>
            <p:cNvSpPr>
              <a:spLocks noChangeArrowheads="1"/>
            </p:cNvSpPr>
            <p:nvPr/>
          </p:nvSpPr>
          <p:spPr bwMode="auto">
            <a:xfrm>
              <a:off x="5072351" y="3575030"/>
              <a:ext cx="1111" cy="798131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46" name="Rectangle 997"/>
            <p:cNvSpPr>
              <a:spLocks noChangeArrowheads="1"/>
            </p:cNvSpPr>
            <p:nvPr/>
          </p:nvSpPr>
          <p:spPr bwMode="auto">
            <a:xfrm>
              <a:off x="6271472" y="4053692"/>
              <a:ext cx="2221" cy="319469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47" name="Rectangle 998"/>
            <p:cNvSpPr>
              <a:spLocks noChangeArrowheads="1"/>
            </p:cNvSpPr>
            <p:nvPr/>
          </p:nvSpPr>
          <p:spPr bwMode="auto">
            <a:xfrm>
              <a:off x="6271472" y="3575031"/>
              <a:ext cx="2221" cy="96383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48" name="Rectangle 999"/>
            <p:cNvSpPr>
              <a:spLocks noChangeArrowheads="1"/>
            </p:cNvSpPr>
            <p:nvPr/>
          </p:nvSpPr>
          <p:spPr bwMode="auto">
            <a:xfrm>
              <a:off x="6241495" y="3671410"/>
              <a:ext cx="1111" cy="382280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49" name="Rectangle 1000"/>
            <p:cNvSpPr>
              <a:spLocks noChangeArrowheads="1"/>
            </p:cNvSpPr>
            <p:nvPr/>
          </p:nvSpPr>
          <p:spPr bwMode="auto">
            <a:xfrm>
              <a:off x="6180428" y="3671410"/>
              <a:ext cx="1111" cy="382280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50" name="Rectangle 1001"/>
            <p:cNvSpPr>
              <a:spLocks noChangeArrowheads="1"/>
            </p:cNvSpPr>
            <p:nvPr/>
          </p:nvSpPr>
          <p:spPr bwMode="auto">
            <a:xfrm>
              <a:off x="5933943" y="3671410"/>
              <a:ext cx="1111" cy="382280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51" name="Rectangle 1002"/>
            <p:cNvSpPr>
              <a:spLocks noChangeArrowheads="1"/>
            </p:cNvSpPr>
            <p:nvPr/>
          </p:nvSpPr>
          <p:spPr bwMode="auto">
            <a:xfrm>
              <a:off x="5108990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52" name="Rectangle 1003"/>
            <p:cNvSpPr>
              <a:spLocks noChangeArrowheads="1"/>
            </p:cNvSpPr>
            <p:nvPr/>
          </p:nvSpPr>
          <p:spPr bwMode="auto">
            <a:xfrm>
              <a:off x="6235943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53" name="Rectangle 1004"/>
            <p:cNvSpPr>
              <a:spLocks noChangeArrowheads="1"/>
            </p:cNvSpPr>
            <p:nvPr/>
          </p:nvSpPr>
          <p:spPr bwMode="auto">
            <a:xfrm>
              <a:off x="6271472" y="1280269"/>
              <a:ext cx="222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54" name="Freeform 1006"/>
            <p:cNvSpPr>
              <a:spLocks/>
            </p:cNvSpPr>
            <p:nvPr/>
          </p:nvSpPr>
          <p:spPr bwMode="auto">
            <a:xfrm>
              <a:off x="5102325" y="7252714"/>
              <a:ext cx="59956" cy="64977"/>
            </a:xfrm>
            <a:custGeom>
              <a:avLst/>
              <a:gdLst/>
              <a:ahLst/>
              <a:cxnLst>
                <a:cxn ang="0">
                  <a:pos x="53" y="6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54" y="60"/>
                </a:cxn>
                <a:cxn ang="0">
                  <a:pos x="53" y="60"/>
                </a:cxn>
              </a:cxnLst>
              <a:rect l="0" t="0" r="r" b="b"/>
              <a:pathLst>
                <a:path w="54" h="60">
                  <a:moveTo>
                    <a:pt x="53" y="6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54" y="60"/>
                  </a:lnTo>
                  <a:lnTo>
                    <a:pt x="53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55" name="Freeform 1007"/>
            <p:cNvSpPr>
              <a:spLocks/>
            </p:cNvSpPr>
            <p:nvPr/>
          </p:nvSpPr>
          <p:spPr bwMode="auto">
            <a:xfrm>
              <a:off x="5103436" y="7248384"/>
              <a:ext cx="59956" cy="64977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0" y="60"/>
                </a:cxn>
                <a:cxn ang="0">
                  <a:pos x="0" y="59"/>
                </a:cxn>
              </a:cxnLst>
              <a:rect l="0" t="0" r="r" b="b"/>
              <a:pathLst>
                <a:path w="54" h="60">
                  <a:moveTo>
                    <a:pt x="0" y="59"/>
                  </a:moveTo>
                  <a:lnTo>
                    <a:pt x="53" y="0"/>
                  </a:lnTo>
                  <a:lnTo>
                    <a:pt x="54" y="0"/>
                  </a:lnTo>
                  <a:lnTo>
                    <a:pt x="0" y="6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56" name="Freeform 1008"/>
            <p:cNvSpPr>
              <a:spLocks/>
            </p:cNvSpPr>
            <p:nvPr/>
          </p:nvSpPr>
          <p:spPr bwMode="auto">
            <a:xfrm>
              <a:off x="5103436" y="7293866"/>
              <a:ext cx="59956" cy="64977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0" y="60"/>
                </a:cxn>
              </a:cxnLst>
              <a:rect l="0" t="0" r="r" b="b"/>
              <a:pathLst>
                <a:path w="54" h="60">
                  <a:moveTo>
                    <a:pt x="0" y="60"/>
                  </a:moveTo>
                  <a:lnTo>
                    <a:pt x="53" y="0"/>
                  </a:lnTo>
                  <a:lnTo>
                    <a:pt x="54" y="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57" name="Freeform 1009"/>
            <p:cNvSpPr>
              <a:spLocks/>
            </p:cNvSpPr>
            <p:nvPr/>
          </p:nvSpPr>
          <p:spPr bwMode="auto">
            <a:xfrm>
              <a:off x="5103436" y="7339351"/>
              <a:ext cx="59956" cy="64977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0" y="60"/>
                </a:cxn>
                <a:cxn ang="0">
                  <a:pos x="0" y="59"/>
                </a:cxn>
              </a:cxnLst>
              <a:rect l="0" t="0" r="r" b="b"/>
              <a:pathLst>
                <a:path w="54" h="60">
                  <a:moveTo>
                    <a:pt x="0" y="59"/>
                  </a:moveTo>
                  <a:lnTo>
                    <a:pt x="53" y="0"/>
                  </a:lnTo>
                  <a:lnTo>
                    <a:pt x="54" y="1"/>
                  </a:lnTo>
                  <a:lnTo>
                    <a:pt x="0" y="6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58" name="Freeform 1010"/>
            <p:cNvSpPr>
              <a:spLocks/>
            </p:cNvSpPr>
            <p:nvPr/>
          </p:nvSpPr>
          <p:spPr bwMode="auto">
            <a:xfrm>
              <a:off x="5103436" y="7382669"/>
              <a:ext cx="59956" cy="64977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0" y="60"/>
                </a:cxn>
              </a:cxnLst>
              <a:rect l="0" t="0" r="r" b="b"/>
              <a:pathLst>
                <a:path w="54" h="60">
                  <a:moveTo>
                    <a:pt x="0" y="60"/>
                  </a:moveTo>
                  <a:lnTo>
                    <a:pt x="53" y="0"/>
                  </a:lnTo>
                  <a:lnTo>
                    <a:pt x="54" y="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59" name="Freeform 1011"/>
            <p:cNvSpPr>
              <a:spLocks/>
            </p:cNvSpPr>
            <p:nvPr/>
          </p:nvSpPr>
          <p:spPr bwMode="auto">
            <a:xfrm>
              <a:off x="5103436" y="7422739"/>
              <a:ext cx="59956" cy="64977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0" y="60"/>
                </a:cxn>
              </a:cxnLst>
              <a:rect l="0" t="0" r="r" b="b"/>
              <a:pathLst>
                <a:path w="54" h="60">
                  <a:moveTo>
                    <a:pt x="0" y="60"/>
                  </a:moveTo>
                  <a:lnTo>
                    <a:pt x="53" y="0"/>
                  </a:lnTo>
                  <a:lnTo>
                    <a:pt x="54" y="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60" name="Freeform 1012"/>
            <p:cNvSpPr>
              <a:spLocks/>
            </p:cNvSpPr>
            <p:nvPr/>
          </p:nvSpPr>
          <p:spPr bwMode="auto">
            <a:xfrm>
              <a:off x="5103436" y="7464973"/>
              <a:ext cx="59956" cy="64977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0" y="60"/>
                </a:cxn>
              </a:cxnLst>
              <a:rect l="0" t="0" r="r" b="b"/>
              <a:pathLst>
                <a:path w="54" h="60">
                  <a:moveTo>
                    <a:pt x="0" y="60"/>
                  </a:moveTo>
                  <a:lnTo>
                    <a:pt x="53" y="0"/>
                  </a:lnTo>
                  <a:lnTo>
                    <a:pt x="54" y="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61" name="Freeform 1013"/>
            <p:cNvSpPr>
              <a:spLocks/>
            </p:cNvSpPr>
            <p:nvPr/>
          </p:nvSpPr>
          <p:spPr bwMode="auto">
            <a:xfrm>
              <a:off x="5103436" y="7510456"/>
              <a:ext cx="59956" cy="64977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0" y="60"/>
                </a:cxn>
                <a:cxn ang="0">
                  <a:pos x="0" y="59"/>
                </a:cxn>
              </a:cxnLst>
              <a:rect l="0" t="0" r="r" b="b"/>
              <a:pathLst>
                <a:path w="54" h="60">
                  <a:moveTo>
                    <a:pt x="0" y="59"/>
                  </a:moveTo>
                  <a:lnTo>
                    <a:pt x="53" y="0"/>
                  </a:lnTo>
                  <a:lnTo>
                    <a:pt x="54" y="1"/>
                  </a:lnTo>
                  <a:lnTo>
                    <a:pt x="0" y="6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62" name="Freeform 1014"/>
            <p:cNvSpPr>
              <a:spLocks/>
            </p:cNvSpPr>
            <p:nvPr/>
          </p:nvSpPr>
          <p:spPr bwMode="auto">
            <a:xfrm>
              <a:off x="5103436" y="7551608"/>
              <a:ext cx="59956" cy="64977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0" y="60"/>
                </a:cxn>
                <a:cxn ang="0">
                  <a:pos x="0" y="59"/>
                </a:cxn>
              </a:cxnLst>
              <a:rect l="0" t="0" r="r" b="b"/>
              <a:pathLst>
                <a:path w="54" h="60">
                  <a:moveTo>
                    <a:pt x="0" y="59"/>
                  </a:moveTo>
                  <a:lnTo>
                    <a:pt x="53" y="0"/>
                  </a:lnTo>
                  <a:lnTo>
                    <a:pt x="54" y="1"/>
                  </a:lnTo>
                  <a:lnTo>
                    <a:pt x="0" y="6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63" name="Freeform 1015"/>
            <p:cNvSpPr>
              <a:spLocks/>
            </p:cNvSpPr>
            <p:nvPr/>
          </p:nvSpPr>
          <p:spPr bwMode="auto">
            <a:xfrm>
              <a:off x="5127865" y="7591675"/>
              <a:ext cx="35531" cy="38987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1" y="36"/>
                </a:cxn>
                <a:cxn ang="0">
                  <a:pos x="0" y="36"/>
                </a:cxn>
              </a:cxnLst>
              <a:rect l="0" t="0" r="r" b="b"/>
              <a:pathLst>
                <a:path w="32" h="36">
                  <a:moveTo>
                    <a:pt x="0" y="36"/>
                  </a:moveTo>
                  <a:lnTo>
                    <a:pt x="31" y="0"/>
                  </a:lnTo>
                  <a:lnTo>
                    <a:pt x="32" y="0"/>
                  </a:lnTo>
                  <a:lnTo>
                    <a:pt x="1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64" name="Freeform 1016"/>
            <p:cNvSpPr>
              <a:spLocks/>
            </p:cNvSpPr>
            <p:nvPr/>
          </p:nvSpPr>
          <p:spPr bwMode="auto">
            <a:xfrm>
              <a:off x="5102325" y="7299282"/>
              <a:ext cx="59956" cy="64977"/>
            </a:xfrm>
            <a:custGeom>
              <a:avLst/>
              <a:gdLst/>
              <a:ahLst/>
              <a:cxnLst>
                <a:cxn ang="0">
                  <a:pos x="53" y="6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54" y="60"/>
                </a:cxn>
                <a:cxn ang="0">
                  <a:pos x="53" y="60"/>
                </a:cxn>
              </a:cxnLst>
              <a:rect l="0" t="0" r="r" b="b"/>
              <a:pathLst>
                <a:path w="54" h="60">
                  <a:moveTo>
                    <a:pt x="53" y="6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54" y="60"/>
                  </a:lnTo>
                  <a:lnTo>
                    <a:pt x="53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65" name="Freeform 1017"/>
            <p:cNvSpPr>
              <a:spLocks/>
            </p:cNvSpPr>
            <p:nvPr/>
          </p:nvSpPr>
          <p:spPr bwMode="auto">
            <a:xfrm>
              <a:off x="5102325" y="7343683"/>
              <a:ext cx="59956" cy="64977"/>
            </a:xfrm>
            <a:custGeom>
              <a:avLst/>
              <a:gdLst/>
              <a:ahLst/>
              <a:cxnLst>
                <a:cxn ang="0">
                  <a:pos x="53" y="6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54" y="59"/>
                </a:cxn>
                <a:cxn ang="0">
                  <a:pos x="53" y="60"/>
                </a:cxn>
              </a:cxnLst>
              <a:rect l="0" t="0" r="r" b="b"/>
              <a:pathLst>
                <a:path w="54" h="60">
                  <a:moveTo>
                    <a:pt x="53" y="6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4" y="59"/>
                  </a:lnTo>
                  <a:lnTo>
                    <a:pt x="53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66" name="Freeform 1018"/>
            <p:cNvSpPr>
              <a:spLocks/>
            </p:cNvSpPr>
            <p:nvPr/>
          </p:nvSpPr>
          <p:spPr bwMode="auto">
            <a:xfrm>
              <a:off x="5102325" y="7392414"/>
              <a:ext cx="59956" cy="64977"/>
            </a:xfrm>
            <a:custGeom>
              <a:avLst/>
              <a:gdLst/>
              <a:ahLst/>
              <a:cxnLst>
                <a:cxn ang="0">
                  <a:pos x="53" y="6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54" y="59"/>
                </a:cxn>
                <a:cxn ang="0">
                  <a:pos x="53" y="60"/>
                </a:cxn>
              </a:cxnLst>
              <a:rect l="0" t="0" r="r" b="b"/>
              <a:pathLst>
                <a:path w="54" h="60">
                  <a:moveTo>
                    <a:pt x="53" y="6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4" y="59"/>
                  </a:lnTo>
                  <a:lnTo>
                    <a:pt x="53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67" name="Freeform 1019"/>
            <p:cNvSpPr>
              <a:spLocks/>
            </p:cNvSpPr>
            <p:nvPr/>
          </p:nvSpPr>
          <p:spPr bwMode="auto">
            <a:xfrm>
              <a:off x="5102325" y="7435734"/>
              <a:ext cx="59956" cy="64977"/>
            </a:xfrm>
            <a:custGeom>
              <a:avLst/>
              <a:gdLst/>
              <a:ahLst/>
              <a:cxnLst>
                <a:cxn ang="0">
                  <a:pos x="53" y="6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54" y="60"/>
                </a:cxn>
                <a:cxn ang="0">
                  <a:pos x="53" y="60"/>
                </a:cxn>
              </a:cxnLst>
              <a:rect l="0" t="0" r="r" b="b"/>
              <a:pathLst>
                <a:path w="54" h="60">
                  <a:moveTo>
                    <a:pt x="53" y="6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54" y="60"/>
                  </a:lnTo>
                  <a:lnTo>
                    <a:pt x="53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68" name="Freeform 1020"/>
            <p:cNvSpPr>
              <a:spLocks/>
            </p:cNvSpPr>
            <p:nvPr/>
          </p:nvSpPr>
          <p:spPr bwMode="auto">
            <a:xfrm>
              <a:off x="5102325" y="7481218"/>
              <a:ext cx="59956" cy="64977"/>
            </a:xfrm>
            <a:custGeom>
              <a:avLst/>
              <a:gdLst/>
              <a:ahLst/>
              <a:cxnLst>
                <a:cxn ang="0">
                  <a:pos x="53" y="6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54" y="59"/>
                </a:cxn>
                <a:cxn ang="0">
                  <a:pos x="53" y="60"/>
                </a:cxn>
              </a:cxnLst>
              <a:rect l="0" t="0" r="r" b="b"/>
              <a:pathLst>
                <a:path w="54" h="60">
                  <a:moveTo>
                    <a:pt x="53" y="6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4" y="59"/>
                  </a:lnTo>
                  <a:lnTo>
                    <a:pt x="53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69" name="Freeform 1021"/>
            <p:cNvSpPr>
              <a:spLocks/>
            </p:cNvSpPr>
            <p:nvPr/>
          </p:nvSpPr>
          <p:spPr bwMode="auto">
            <a:xfrm>
              <a:off x="5102325" y="7521286"/>
              <a:ext cx="59956" cy="64977"/>
            </a:xfrm>
            <a:custGeom>
              <a:avLst/>
              <a:gdLst/>
              <a:ahLst/>
              <a:cxnLst>
                <a:cxn ang="0">
                  <a:pos x="53" y="6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54" y="59"/>
                </a:cxn>
                <a:cxn ang="0">
                  <a:pos x="53" y="60"/>
                </a:cxn>
              </a:cxnLst>
              <a:rect l="0" t="0" r="r" b="b"/>
              <a:pathLst>
                <a:path w="54" h="60">
                  <a:moveTo>
                    <a:pt x="53" y="6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4" y="59"/>
                  </a:lnTo>
                  <a:lnTo>
                    <a:pt x="53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70" name="Freeform 1022"/>
            <p:cNvSpPr>
              <a:spLocks/>
            </p:cNvSpPr>
            <p:nvPr/>
          </p:nvSpPr>
          <p:spPr bwMode="auto">
            <a:xfrm>
              <a:off x="5102325" y="7564603"/>
              <a:ext cx="59956" cy="64977"/>
            </a:xfrm>
            <a:custGeom>
              <a:avLst/>
              <a:gdLst/>
              <a:ahLst/>
              <a:cxnLst>
                <a:cxn ang="0">
                  <a:pos x="53" y="6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54" y="59"/>
                </a:cxn>
                <a:cxn ang="0">
                  <a:pos x="53" y="60"/>
                </a:cxn>
              </a:cxnLst>
              <a:rect l="0" t="0" r="r" b="b"/>
              <a:pathLst>
                <a:path w="54" h="60">
                  <a:moveTo>
                    <a:pt x="53" y="6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54" y="59"/>
                  </a:lnTo>
                  <a:lnTo>
                    <a:pt x="53" y="6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71" name="Freeform 1023"/>
            <p:cNvSpPr>
              <a:spLocks/>
            </p:cNvSpPr>
            <p:nvPr/>
          </p:nvSpPr>
          <p:spPr bwMode="auto">
            <a:xfrm>
              <a:off x="5102329" y="7607921"/>
              <a:ext cx="27757" cy="27075"/>
            </a:xfrm>
            <a:custGeom>
              <a:avLst/>
              <a:gdLst/>
              <a:ahLst/>
              <a:cxnLst>
                <a:cxn ang="0">
                  <a:pos x="25" y="25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5" y="24"/>
                </a:cxn>
                <a:cxn ang="0">
                  <a:pos x="25" y="25"/>
                </a:cxn>
              </a:cxnLst>
              <a:rect l="0" t="0" r="r" b="b"/>
              <a:pathLst>
                <a:path w="25" h="25">
                  <a:moveTo>
                    <a:pt x="25" y="25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5" y="24"/>
                  </a:lnTo>
                  <a:lnTo>
                    <a:pt x="25" y="25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72" name="Freeform 1024"/>
            <p:cNvSpPr>
              <a:spLocks/>
            </p:cNvSpPr>
            <p:nvPr/>
          </p:nvSpPr>
          <p:spPr bwMode="auto">
            <a:xfrm>
              <a:off x="5134528" y="7245134"/>
              <a:ext cx="27757" cy="31405"/>
            </a:xfrm>
            <a:custGeom>
              <a:avLst/>
              <a:gdLst/>
              <a:ahLst/>
              <a:cxnLst>
                <a:cxn ang="0">
                  <a:pos x="24" y="29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5" y="29"/>
                </a:cxn>
                <a:cxn ang="0">
                  <a:pos x="24" y="29"/>
                </a:cxn>
              </a:cxnLst>
              <a:rect l="0" t="0" r="r" b="b"/>
              <a:pathLst>
                <a:path w="25" h="29">
                  <a:moveTo>
                    <a:pt x="24" y="29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5" y="29"/>
                  </a:lnTo>
                  <a:lnTo>
                    <a:pt x="24" y="2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73" name="Rectangle 1026"/>
            <p:cNvSpPr>
              <a:spLocks noChangeArrowheads="1"/>
            </p:cNvSpPr>
            <p:nvPr/>
          </p:nvSpPr>
          <p:spPr bwMode="auto">
            <a:xfrm>
              <a:off x="5108990" y="4373161"/>
              <a:ext cx="1111" cy="799215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74" name="Rectangle 1027"/>
            <p:cNvSpPr>
              <a:spLocks noChangeArrowheads="1"/>
            </p:cNvSpPr>
            <p:nvPr/>
          </p:nvSpPr>
          <p:spPr bwMode="auto">
            <a:xfrm>
              <a:off x="6235943" y="4373161"/>
              <a:ext cx="1111" cy="799215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75" name="Rectangle 1028"/>
            <p:cNvSpPr>
              <a:spLocks noChangeArrowheads="1"/>
            </p:cNvSpPr>
            <p:nvPr/>
          </p:nvSpPr>
          <p:spPr bwMode="auto">
            <a:xfrm>
              <a:off x="6271472" y="4373161"/>
              <a:ext cx="2221" cy="799215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76" name="Rectangle 1036"/>
            <p:cNvSpPr>
              <a:spLocks noChangeArrowheads="1"/>
            </p:cNvSpPr>
            <p:nvPr/>
          </p:nvSpPr>
          <p:spPr bwMode="auto">
            <a:xfrm>
              <a:off x="5108990" y="5172372"/>
              <a:ext cx="1111" cy="155944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77" name="Rectangle 1037"/>
            <p:cNvSpPr>
              <a:spLocks noChangeArrowheads="1"/>
            </p:cNvSpPr>
            <p:nvPr/>
          </p:nvSpPr>
          <p:spPr bwMode="auto">
            <a:xfrm>
              <a:off x="6235943" y="5172372"/>
              <a:ext cx="1111" cy="155944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78" name="Rectangle 1038"/>
            <p:cNvSpPr>
              <a:spLocks noChangeArrowheads="1"/>
            </p:cNvSpPr>
            <p:nvPr/>
          </p:nvSpPr>
          <p:spPr bwMode="auto">
            <a:xfrm>
              <a:off x="6271472" y="5172372"/>
              <a:ext cx="2221" cy="155944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79" name="Rectangle 1039"/>
            <p:cNvSpPr>
              <a:spLocks noChangeArrowheads="1"/>
            </p:cNvSpPr>
            <p:nvPr/>
          </p:nvSpPr>
          <p:spPr bwMode="auto">
            <a:xfrm>
              <a:off x="5072351" y="4373161"/>
              <a:ext cx="111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80" name="Freeform 1046"/>
            <p:cNvSpPr>
              <a:spLocks/>
            </p:cNvSpPr>
            <p:nvPr/>
          </p:nvSpPr>
          <p:spPr bwMode="auto">
            <a:xfrm>
              <a:off x="5935051" y="4053690"/>
              <a:ext cx="163215" cy="3205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7" y="295"/>
                </a:cxn>
                <a:cxn ang="0">
                  <a:pos x="146" y="296"/>
                </a:cxn>
                <a:cxn ang="0">
                  <a:pos x="0" y="0"/>
                </a:cxn>
              </a:cxnLst>
              <a:rect l="0" t="0" r="r" b="b"/>
              <a:pathLst>
                <a:path w="147" h="296">
                  <a:moveTo>
                    <a:pt x="0" y="0"/>
                  </a:moveTo>
                  <a:lnTo>
                    <a:pt x="147" y="295"/>
                  </a:lnTo>
                  <a:lnTo>
                    <a:pt x="146" y="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81" name="Freeform 1047"/>
            <p:cNvSpPr>
              <a:spLocks/>
            </p:cNvSpPr>
            <p:nvPr/>
          </p:nvSpPr>
          <p:spPr bwMode="auto">
            <a:xfrm>
              <a:off x="5245559" y="3671410"/>
              <a:ext cx="350855" cy="702832"/>
            </a:xfrm>
            <a:custGeom>
              <a:avLst/>
              <a:gdLst/>
              <a:ahLst/>
              <a:cxnLst>
                <a:cxn ang="0">
                  <a:pos x="316" y="0"/>
                </a:cxn>
                <a:cxn ang="0">
                  <a:pos x="1" y="649"/>
                </a:cxn>
                <a:cxn ang="0">
                  <a:pos x="0" y="648"/>
                </a:cxn>
                <a:cxn ang="0">
                  <a:pos x="315" y="0"/>
                </a:cxn>
                <a:cxn ang="0">
                  <a:pos x="316" y="0"/>
                </a:cxn>
              </a:cxnLst>
              <a:rect l="0" t="0" r="r" b="b"/>
              <a:pathLst>
                <a:path w="316" h="649">
                  <a:moveTo>
                    <a:pt x="316" y="0"/>
                  </a:moveTo>
                  <a:lnTo>
                    <a:pt x="1" y="649"/>
                  </a:lnTo>
                  <a:lnTo>
                    <a:pt x="0" y="648"/>
                  </a:lnTo>
                  <a:lnTo>
                    <a:pt x="315" y="0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82" name="Rectangle 1048"/>
            <p:cNvSpPr>
              <a:spLocks noChangeArrowheads="1"/>
            </p:cNvSpPr>
            <p:nvPr/>
          </p:nvSpPr>
          <p:spPr bwMode="auto">
            <a:xfrm>
              <a:off x="6318106" y="3623764"/>
              <a:ext cx="1111" cy="479745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83" name="Rectangle 1049"/>
            <p:cNvSpPr>
              <a:spLocks noChangeArrowheads="1"/>
            </p:cNvSpPr>
            <p:nvPr/>
          </p:nvSpPr>
          <p:spPr bwMode="auto">
            <a:xfrm>
              <a:off x="6350304" y="3623764"/>
              <a:ext cx="1111" cy="479745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84" name="Rectangle 1050"/>
            <p:cNvSpPr>
              <a:spLocks noChangeArrowheads="1"/>
            </p:cNvSpPr>
            <p:nvPr/>
          </p:nvSpPr>
          <p:spPr bwMode="auto">
            <a:xfrm>
              <a:off x="6319213" y="3622681"/>
              <a:ext cx="31088" cy="1083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85" name="Rectangle 1051"/>
            <p:cNvSpPr>
              <a:spLocks noChangeArrowheads="1"/>
            </p:cNvSpPr>
            <p:nvPr/>
          </p:nvSpPr>
          <p:spPr bwMode="auto">
            <a:xfrm>
              <a:off x="6319213" y="4102426"/>
              <a:ext cx="31088" cy="1083"/>
            </a:xfrm>
            <a:prstGeom prst="rect">
              <a:avLst/>
            </a:pr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86" name="Rectangle 1223"/>
            <p:cNvSpPr>
              <a:spLocks noChangeArrowheads="1"/>
            </p:cNvSpPr>
            <p:nvPr/>
          </p:nvSpPr>
          <p:spPr bwMode="auto">
            <a:xfrm>
              <a:off x="5312174" y="4373161"/>
              <a:ext cx="111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87" name="Rectangle 1224"/>
            <p:cNvSpPr>
              <a:spLocks noChangeArrowheads="1"/>
            </p:cNvSpPr>
            <p:nvPr/>
          </p:nvSpPr>
          <p:spPr bwMode="auto">
            <a:xfrm>
              <a:off x="5322168" y="4373161"/>
              <a:ext cx="111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88" name="Rectangle 1124"/>
            <p:cNvSpPr>
              <a:spLocks noChangeArrowheads="1"/>
            </p:cNvSpPr>
            <p:nvPr/>
          </p:nvSpPr>
          <p:spPr bwMode="auto">
            <a:xfrm>
              <a:off x="4698176" y="10019643"/>
              <a:ext cx="377502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89" name="Rectangle 1125"/>
            <p:cNvSpPr>
              <a:spLocks noChangeArrowheads="1"/>
            </p:cNvSpPr>
            <p:nvPr/>
          </p:nvSpPr>
          <p:spPr bwMode="auto">
            <a:xfrm>
              <a:off x="5168945" y="10019643"/>
              <a:ext cx="2221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90" name="Rectangle 1126"/>
            <p:cNvSpPr>
              <a:spLocks noChangeArrowheads="1"/>
            </p:cNvSpPr>
            <p:nvPr/>
          </p:nvSpPr>
          <p:spPr bwMode="auto">
            <a:xfrm>
              <a:off x="5262208" y="10019643"/>
              <a:ext cx="750562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91" name="Rectangle 1127"/>
            <p:cNvSpPr>
              <a:spLocks noChangeArrowheads="1"/>
            </p:cNvSpPr>
            <p:nvPr/>
          </p:nvSpPr>
          <p:spPr bwMode="auto">
            <a:xfrm>
              <a:off x="6106038" y="10019643"/>
              <a:ext cx="2221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92" name="Rectangle 1128"/>
            <p:cNvSpPr>
              <a:spLocks noChangeArrowheads="1"/>
            </p:cNvSpPr>
            <p:nvPr/>
          </p:nvSpPr>
          <p:spPr bwMode="auto">
            <a:xfrm>
              <a:off x="6201523" y="10019643"/>
              <a:ext cx="374171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93" name="Rectangle 1129"/>
            <p:cNvSpPr>
              <a:spLocks noChangeArrowheads="1"/>
            </p:cNvSpPr>
            <p:nvPr/>
          </p:nvSpPr>
          <p:spPr bwMode="auto">
            <a:xfrm>
              <a:off x="4698179" y="1280269"/>
              <a:ext cx="377503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94" name="Rectangle 1130"/>
            <p:cNvSpPr>
              <a:spLocks noChangeArrowheads="1"/>
            </p:cNvSpPr>
            <p:nvPr/>
          </p:nvSpPr>
          <p:spPr bwMode="auto">
            <a:xfrm>
              <a:off x="5168946" y="1280269"/>
              <a:ext cx="2221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95" name="Rectangle 1131"/>
            <p:cNvSpPr>
              <a:spLocks noChangeArrowheads="1"/>
            </p:cNvSpPr>
            <p:nvPr/>
          </p:nvSpPr>
          <p:spPr bwMode="auto">
            <a:xfrm>
              <a:off x="5262210" y="1280269"/>
              <a:ext cx="750563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96" name="Rectangle 1132"/>
            <p:cNvSpPr>
              <a:spLocks noChangeArrowheads="1"/>
            </p:cNvSpPr>
            <p:nvPr/>
          </p:nvSpPr>
          <p:spPr bwMode="auto">
            <a:xfrm>
              <a:off x="6106040" y="1280269"/>
              <a:ext cx="2221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97" name="Rectangle 1133"/>
            <p:cNvSpPr>
              <a:spLocks noChangeArrowheads="1"/>
            </p:cNvSpPr>
            <p:nvPr/>
          </p:nvSpPr>
          <p:spPr bwMode="auto">
            <a:xfrm>
              <a:off x="6201525" y="1280269"/>
              <a:ext cx="374171" cy="1083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05" name="Rectangle 1159"/>
            <p:cNvSpPr>
              <a:spLocks noChangeArrowheads="1"/>
            </p:cNvSpPr>
            <p:nvPr/>
          </p:nvSpPr>
          <p:spPr bwMode="auto">
            <a:xfrm>
              <a:off x="6313980" y="2010879"/>
              <a:ext cx="2828935" cy="448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537614" eaLnBrk="1" hangingPunct="1"/>
              <a:r>
                <a:rPr lang="hu-HU" sz="2058" b="1" dirty="0">
                  <a:solidFill>
                    <a:srgbClr val="000000"/>
                  </a:solidFill>
                  <a:latin typeface="Arial Narrow" pitchFamily="34" charset="0"/>
                  <a:cs typeface="+mn-cs"/>
                </a:rPr>
                <a:t>Födém</a:t>
              </a:r>
              <a:endParaRPr lang="hu-HU" sz="3412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06" name="Rectangle 1160"/>
            <p:cNvSpPr>
              <a:spLocks noChangeArrowheads="1"/>
            </p:cNvSpPr>
            <p:nvPr/>
          </p:nvSpPr>
          <p:spPr bwMode="auto">
            <a:xfrm>
              <a:off x="6226008" y="8790499"/>
              <a:ext cx="2833948" cy="448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537614" eaLnBrk="1" hangingPunct="1"/>
              <a:r>
                <a:rPr lang="hu-HU" sz="2058" b="1" dirty="0">
                  <a:solidFill>
                    <a:srgbClr val="000000"/>
                  </a:solidFill>
                  <a:latin typeface="Arial Narrow" pitchFamily="34" charset="0"/>
                  <a:cs typeface="+mn-cs"/>
                </a:rPr>
                <a:t>Padló</a:t>
              </a:r>
              <a:endParaRPr lang="hu-HU" sz="3412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07" name="Rectangle 1161"/>
            <p:cNvSpPr>
              <a:spLocks noChangeArrowheads="1"/>
            </p:cNvSpPr>
            <p:nvPr/>
          </p:nvSpPr>
          <p:spPr bwMode="auto">
            <a:xfrm>
              <a:off x="8138498" y="5325875"/>
              <a:ext cx="1697595" cy="580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537614" eaLnBrk="1" hangingPunct="1"/>
              <a:r>
                <a:rPr lang="hu-HU" sz="2822" b="1" dirty="0">
                  <a:solidFill>
                    <a:srgbClr val="FF0000"/>
                  </a:solidFill>
                  <a:latin typeface="Arial Narrow" pitchFamily="34" charset="0"/>
                  <a:cs typeface="+mn-cs"/>
                </a:rPr>
                <a:t>Belső tér</a:t>
              </a:r>
              <a:endParaRPr lang="hu-HU" sz="2822" dirty="0">
                <a:solidFill>
                  <a:srgbClr val="FF0000"/>
                </a:solidFill>
                <a:cs typeface="+mn-cs"/>
              </a:endParaRPr>
            </a:p>
          </p:txBody>
        </p:sp>
        <p:sp>
          <p:nvSpPr>
            <p:cNvPr id="308" name="Rectangle 1162"/>
            <p:cNvSpPr>
              <a:spLocks noChangeArrowheads="1"/>
            </p:cNvSpPr>
            <p:nvPr/>
          </p:nvSpPr>
          <p:spPr bwMode="auto">
            <a:xfrm>
              <a:off x="1670781" y="5323255"/>
              <a:ext cx="1719029" cy="580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537614" eaLnBrk="1" hangingPunct="1"/>
              <a:r>
                <a:rPr lang="hu-HU" sz="2822" b="1" dirty="0">
                  <a:solidFill>
                    <a:srgbClr val="0000FF"/>
                  </a:solidFill>
                  <a:latin typeface="Arial Narrow" pitchFamily="34" charset="0"/>
                  <a:cs typeface="+mn-cs"/>
                </a:rPr>
                <a:t>Külső tér</a:t>
              </a:r>
              <a:endParaRPr lang="hu-HU" sz="2822" dirty="0">
                <a:solidFill>
                  <a:srgbClr val="0000FF"/>
                </a:solidFill>
                <a:cs typeface="+mn-cs"/>
              </a:endParaRPr>
            </a:p>
          </p:txBody>
        </p:sp>
        <p:sp>
          <p:nvSpPr>
            <p:cNvPr id="310" name="Rectangle 1219"/>
            <p:cNvSpPr>
              <a:spLocks noChangeArrowheads="1"/>
            </p:cNvSpPr>
            <p:nvPr/>
          </p:nvSpPr>
          <p:spPr bwMode="auto">
            <a:xfrm>
              <a:off x="5154511" y="4373161"/>
              <a:ext cx="111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1" name="Rectangle 1220"/>
            <p:cNvSpPr>
              <a:spLocks noChangeArrowheads="1"/>
            </p:cNvSpPr>
            <p:nvPr/>
          </p:nvSpPr>
          <p:spPr bwMode="auto">
            <a:xfrm>
              <a:off x="5164506" y="4373161"/>
              <a:ext cx="111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2" name="Rectangle 1221"/>
            <p:cNvSpPr>
              <a:spLocks noChangeArrowheads="1"/>
            </p:cNvSpPr>
            <p:nvPr/>
          </p:nvSpPr>
          <p:spPr bwMode="auto">
            <a:xfrm>
              <a:off x="5233344" y="4373161"/>
              <a:ext cx="111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3" name="Rectangle 1222"/>
            <p:cNvSpPr>
              <a:spLocks noChangeArrowheads="1"/>
            </p:cNvSpPr>
            <p:nvPr/>
          </p:nvSpPr>
          <p:spPr bwMode="auto">
            <a:xfrm>
              <a:off x="5245558" y="4373161"/>
              <a:ext cx="111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4" name="Rectangle 1233"/>
            <p:cNvSpPr>
              <a:spLocks noChangeArrowheads="1"/>
            </p:cNvSpPr>
            <p:nvPr/>
          </p:nvSpPr>
          <p:spPr bwMode="auto">
            <a:xfrm>
              <a:off x="5704111" y="4373161"/>
              <a:ext cx="111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5" name="Rectangle 1234"/>
            <p:cNvSpPr>
              <a:spLocks noChangeArrowheads="1"/>
            </p:cNvSpPr>
            <p:nvPr/>
          </p:nvSpPr>
          <p:spPr bwMode="auto">
            <a:xfrm>
              <a:off x="5715213" y="4373161"/>
              <a:ext cx="222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6" name="Rectangle 1241"/>
            <p:cNvSpPr>
              <a:spLocks noChangeArrowheads="1"/>
            </p:cNvSpPr>
            <p:nvPr/>
          </p:nvSpPr>
          <p:spPr bwMode="auto">
            <a:xfrm>
              <a:off x="6017215" y="4373161"/>
              <a:ext cx="222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7" name="Rectangle 1242"/>
            <p:cNvSpPr>
              <a:spLocks noChangeArrowheads="1"/>
            </p:cNvSpPr>
            <p:nvPr/>
          </p:nvSpPr>
          <p:spPr bwMode="auto">
            <a:xfrm>
              <a:off x="6032758" y="4373161"/>
              <a:ext cx="111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8" name="Rectangle 1243"/>
            <p:cNvSpPr>
              <a:spLocks noChangeArrowheads="1"/>
            </p:cNvSpPr>
            <p:nvPr/>
          </p:nvSpPr>
          <p:spPr bwMode="auto">
            <a:xfrm>
              <a:off x="6097155" y="4373161"/>
              <a:ext cx="111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9" name="Rectangle 1244"/>
            <p:cNvSpPr>
              <a:spLocks noChangeArrowheads="1"/>
            </p:cNvSpPr>
            <p:nvPr/>
          </p:nvSpPr>
          <p:spPr bwMode="auto">
            <a:xfrm>
              <a:off x="6109370" y="4373161"/>
              <a:ext cx="111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0" name="Rectangle 1245"/>
            <p:cNvSpPr>
              <a:spLocks noChangeArrowheads="1"/>
            </p:cNvSpPr>
            <p:nvPr/>
          </p:nvSpPr>
          <p:spPr bwMode="auto">
            <a:xfrm>
              <a:off x="6174876" y="4373161"/>
              <a:ext cx="222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1" name="Rectangle 1246"/>
            <p:cNvSpPr>
              <a:spLocks noChangeArrowheads="1"/>
            </p:cNvSpPr>
            <p:nvPr/>
          </p:nvSpPr>
          <p:spPr bwMode="auto">
            <a:xfrm>
              <a:off x="6187090" y="4373161"/>
              <a:ext cx="111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2" name="Rectangle 1247"/>
            <p:cNvSpPr>
              <a:spLocks noChangeArrowheads="1"/>
            </p:cNvSpPr>
            <p:nvPr/>
          </p:nvSpPr>
          <p:spPr bwMode="auto">
            <a:xfrm>
              <a:off x="5154511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3" name="Rectangle 1248"/>
            <p:cNvSpPr>
              <a:spLocks noChangeArrowheads="1"/>
            </p:cNvSpPr>
            <p:nvPr/>
          </p:nvSpPr>
          <p:spPr bwMode="auto">
            <a:xfrm>
              <a:off x="5164506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4" name="Rectangle 1249"/>
            <p:cNvSpPr>
              <a:spLocks noChangeArrowheads="1"/>
            </p:cNvSpPr>
            <p:nvPr/>
          </p:nvSpPr>
          <p:spPr bwMode="auto">
            <a:xfrm>
              <a:off x="5233344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5" name="Rectangle 1250"/>
            <p:cNvSpPr>
              <a:spLocks noChangeArrowheads="1"/>
            </p:cNvSpPr>
            <p:nvPr/>
          </p:nvSpPr>
          <p:spPr bwMode="auto">
            <a:xfrm>
              <a:off x="5245558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6" name="Rectangle 1251"/>
            <p:cNvSpPr>
              <a:spLocks noChangeArrowheads="1"/>
            </p:cNvSpPr>
            <p:nvPr/>
          </p:nvSpPr>
          <p:spPr bwMode="auto">
            <a:xfrm>
              <a:off x="5312174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7" name="Rectangle 1252"/>
            <p:cNvSpPr>
              <a:spLocks noChangeArrowheads="1"/>
            </p:cNvSpPr>
            <p:nvPr/>
          </p:nvSpPr>
          <p:spPr bwMode="auto">
            <a:xfrm>
              <a:off x="5322168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8" name="Rectangle 1253"/>
            <p:cNvSpPr>
              <a:spLocks noChangeArrowheads="1"/>
            </p:cNvSpPr>
            <p:nvPr/>
          </p:nvSpPr>
          <p:spPr bwMode="auto">
            <a:xfrm>
              <a:off x="5389896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9" name="Rectangle 1254"/>
            <p:cNvSpPr>
              <a:spLocks noChangeArrowheads="1"/>
            </p:cNvSpPr>
            <p:nvPr/>
          </p:nvSpPr>
          <p:spPr bwMode="auto">
            <a:xfrm>
              <a:off x="5403218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0" name="Rectangle 1255"/>
            <p:cNvSpPr>
              <a:spLocks noChangeArrowheads="1"/>
            </p:cNvSpPr>
            <p:nvPr/>
          </p:nvSpPr>
          <p:spPr bwMode="auto">
            <a:xfrm>
              <a:off x="5467616" y="7727046"/>
              <a:ext cx="222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1" name="Rectangle 1256"/>
            <p:cNvSpPr>
              <a:spLocks noChangeArrowheads="1"/>
            </p:cNvSpPr>
            <p:nvPr/>
          </p:nvSpPr>
          <p:spPr bwMode="auto">
            <a:xfrm>
              <a:off x="5480940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2" name="Rectangle 1257"/>
            <p:cNvSpPr>
              <a:spLocks noChangeArrowheads="1"/>
            </p:cNvSpPr>
            <p:nvPr/>
          </p:nvSpPr>
          <p:spPr bwMode="auto">
            <a:xfrm>
              <a:off x="5547558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3" name="Rectangle 1258"/>
            <p:cNvSpPr>
              <a:spLocks noChangeArrowheads="1"/>
            </p:cNvSpPr>
            <p:nvPr/>
          </p:nvSpPr>
          <p:spPr bwMode="auto">
            <a:xfrm>
              <a:off x="5557551" y="7727046"/>
              <a:ext cx="222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4" name="Rectangle 1259"/>
            <p:cNvSpPr>
              <a:spLocks noChangeArrowheads="1"/>
            </p:cNvSpPr>
            <p:nvPr/>
          </p:nvSpPr>
          <p:spPr bwMode="auto">
            <a:xfrm>
              <a:off x="5624169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5" name="Rectangle 1260"/>
            <p:cNvSpPr>
              <a:spLocks noChangeArrowheads="1"/>
            </p:cNvSpPr>
            <p:nvPr/>
          </p:nvSpPr>
          <p:spPr bwMode="auto">
            <a:xfrm>
              <a:off x="5638603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6" name="Rectangle 1261"/>
            <p:cNvSpPr>
              <a:spLocks noChangeArrowheads="1"/>
            </p:cNvSpPr>
            <p:nvPr/>
          </p:nvSpPr>
          <p:spPr bwMode="auto">
            <a:xfrm>
              <a:off x="5704111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7" name="Rectangle 1262"/>
            <p:cNvSpPr>
              <a:spLocks noChangeArrowheads="1"/>
            </p:cNvSpPr>
            <p:nvPr/>
          </p:nvSpPr>
          <p:spPr bwMode="auto">
            <a:xfrm>
              <a:off x="5715213" y="7727046"/>
              <a:ext cx="222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8" name="Rectangle 1263"/>
            <p:cNvSpPr>
              <a:spLocks noChangeArrowheads="1"/>
            </p:cNvSpPr>
            <p:nvPr/>
          </p:nvSpPr>
          <p:spPr bwMode="auto">
            <a:xfrm>
              <a:off x="5782943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9" name="Rectangle 1264"/>
            <p:cNvSpPr>
              <a:spLocks noChangeArrowheads="1"/>
            </p:cNvSpPr>
            <p:nvPr/>
          </p:nvSpPr>
          <p:spPr bwMode="auto">
            <a:xfrm>
              <a:off x="5794045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40" name="Rectangle 1265"/>
            <p:cNvSpPr>
              <a:spLocks noChangeArrowheads="1"/>
            </p:cNvSpPr>
            <p:nvPr/>
          </p:nvSpPr>
          <p:spPr bwMode="auto">
            <a:xfrm>
              <a:off x="5859553" y="7727046"/>
              <a:ext cx="222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41" name="Rectangle 1266"/>
            <p:cNvSpPr>
              <a:spLocks noChangeArrowheads="1"/>
            </p:cNvSpPr>
            <p:nvPr/>
          </p:nvSpPr>
          <p:spPr bwMode="auto">
            <a:xfrm>
              <a:off x="5872877" y="7727046"/>
              <a:ext cx="222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42" name="Rectangle 1267"/>
            <p:cNvSpPr>
              <a:spLocks noChangeArrowheads="1"/>
            </p:cNvSpPr>
            <p:nvPr/>
          </p:nvSpPr>
          <p:spPr bwMode="auto">
            <a:xfrm>
              <a:off x="5940603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43" name="Rectangle 1268"/>
            <p:cNvSpPr>
              <a:spLocks noChangeArrowheads="1"/>
            </p:cNvSpPr>
            <p:nvPr/>
          </p:nvSpPr>
          <p:spPr bwMode="auto">
            <a:xfrm>
              <a:off x="5951707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44" name="Rectangle 1269"/>
            <p:cNvSpPr>
              <a:spLocks noChangeArrowheads="1"/>
            </p:cNvSpPr>
            <p:nvPr/>
          </p:nvSpPr>
          <p:spPr bwMode="auto">
            <a:xfrm>
              <a:off x="6017215" y="7727046"/>
              <a:ext cx="222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45" name="Rectangle 1270"/>
            <p:cNvSpPr>
              <a:spLocks noChangeArrowheads="1"/>
            </p:cNvSpPr>
            <p:nvPr/>
          </p:nvSpPr>
          <p:spPr bwMode="auto">
            <a:xfrm>
              <a:off x="6032758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46" name="Rectangle 1271"/>
            <p:cNvSpPr>
              <a:spLocks noChangeArrowheads="1"/>
            </p:cNvSpPr>
            <p:nvPr/>
          </p:nvSpPr>
          <p:spPr bwMode="auto">
            <a:xfrm>
              <a:off x="6097155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47" name="Rectangle 1272"/>
            <p:cNvSpPr>
              <a:spLocks noChangeArrowheads="1"/>
            </p:cNvSpPr>
            <p:nvPr/>
          </p:nvSpPr>
          <p:spPr bwMode="auto">
            <a:xfrm>
              <a:off x="6109370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48" name="Rectangle 1273"/>
            <p:cNvSpPr>
              <a:spLocks noChangeArrowheads="1"/>
            </p:cNvSpPr>
            <p:nvPr/>
          </p:nvSpPr>
          <p:spPr bwMode="auto">
            <a:xfrm>
              <a:off x="6174876" y="7727046"/>
              <a:ext cx="222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49" name="Rectangle 1274"/>
            <p:cNvSpPr>
              <a:spLocks noChangeArrowheads="1"/>
            </p:cNvSpPr>
            <p:nvPr/>
          </p:nvSpPr>
          <p:spPr bwMode="auto">
            <a:xfrm>
              <a:off x="6187090" y="7727046"/>
              <a:ext cx="1111" cy="79813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50" name="Rectangle 1275"/>
            <p:cNvSpPr>
              <a:spLocks noChangeArrowheads="1"/>
            </p:cNvSpPr>
            <p:nvPr/>
          </p:nvSpPr>
          <p:spPr bwMode="auto">
            <a:xfrm>
              <a:off x="5154509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51" name="Rectangle 1276"/>
            <p:cNvSpPr>
              <a:spLocks noChangeArrowheads="1"/>
            </p:cNvSpPr>
            <p:nvPr/>
          </p:nvSpPr>
          <p:spPr bwMode="auto">
            <a:xfrm>
              <a:off x="5164502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52" name="Rectangle 1277"/>
            <p:cNvSpPr>
              <a:spLocks noChangeArrowheads="1"/>
            </p:cNvSpPr>
            <p:nvPr/>
          </p:nvSpPr>
          <p:spPr bwMode="auto">
            <a:xfrm>
              <a:off x="5233341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53" name="Rectangle 1278"/>
            <p:cNvSpPr>
              <a:spLocks noChangeArrowheads="1"/>
            </p:cNvSpPr>
            <p:nvPr/>
          </p:nvSpPr>
          <p:spPr bwMode="auto">
            <a:xfrm>
              <a:off x="5245554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54" name="Rectangle 1279"/>
            <p:cNvSpPr>
              <a:spLocks noChangeArrowheads="1"/>
            </p:cNvSpPr>
            <p:nvPr/>
          </p:nvSpPr>
          <p:spPr bwMode="auto">
            <a:xfrm>
              <a:off x="5312172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55" name="Rectangle 1280"/>
            <p:cNvSpPr>
              <a:spLocks noChangeArrowheads="1"/>
            </p:cNvSpPr>
            <p:nvPr/>
          </p:nvSpPr>
          <p:spPr bwMode="auto">
            <a:xfrm>
              <a:off x="5322165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56" name="Rectangle 1281"/>
            <p:cNvSpPr>
              <a:spLocks noChangeArrowheads="1"/>
            </p:cNvSpPr>
            <p:nvPr/>
          </p:nvSpPr>
          <p:spPr bwMode="auto">
            <a:xfrm>
              <a:off x="5389893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57" name="Rectangle 1282"/>
            <p:cNvSpPr>
              <a:spLocks noChangeArrowheads="1"/>
            </p:cNvSpPr>
            <p:nvPr/>
          </p:nvSpPr>
          <p:spPr bwMode="auto">
            <a:xfrm>
              <a:off x="5403216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58" name="Rectangle 1283"/>
            <p:cNvSpPr>
              <a:spLocks noChangeArrowheads="1"/>
            </p:cNvSpPr>
            <p:nvPr/>
          </p:nvSpPr>
          <p:spPr bwMode="auto">
            <a:xfrm>
              <a:off x="5467616" y="9483585"/>
              <a:ext cx="2221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59" name="Rectangle 1284"/>
            <p:cNvSpPr>
              <a:spLocks noChangeArrowheads="1"/>
            </p:cNvSpPr>
            <p:nvPr/>
          </p:nvSpPr>
          <p:spPr bwMode="auto">
            <a:xfrm>
              <a:off x="5480937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60" name="Rectangle 1285"/>
            <p:cNvSpPr>
              <a:spLocks noChangeArrowheads="1"/>
            </p:cNvSpPr>
            <p:nvPr/>
          </p:nvSpPr>
          <p:spPr bwMode="auto">
            <a:xfrm>
              <a:off x="5547555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61" name="Rectangle 1286"/>
            <p:cNvSpPr>
              <a:spLocks noChangeArrowheads="1"/>
            </p:cNvSpPr>
            <p:nvPr/>
          </p:nvSpPr>
          <p:spPr bwMode="auto">
            <a:xfrm>
              <a:off x="5557550" y="9483585"/>
              <a:ext cx="2221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62" name="Rectangle 1287"/>
            <p:cNvSpPr>
              <a:spLocks noChangeArrowheads="1"/>
            </p:cNvSpPr>
            <p:nvPr/>
          </p:nvSpPr>
          <p:spPr bwMode="auto">
            <a:xfrm>
              <a:off x="5624166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63" name="Rectangle 1288"/>
            <p:cNvSpPr>
              <a:spLocks noChangeArrowheads="1"/>
            </p:cNvSpPr>
            <p:nvPr/>
          </p:nvSpPr>
          <p:spPr bwMode="auto">
            <a:xfrm>
              <a:off x="5638600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64" name="Rectangle 1289"/>
            <p:cNvSpPr>
              <a:spLocks noChangeArrowheads="1"/>
            </p:cNvSpPr>
            <p:nvPr/>
          </p:nvSpPr>
          <p:spPr bwMode="auto">
            <a:xfrm>
              <a:off x="5704107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65" name="Rectangle 1290"/>
            <p:cNvSpPr>
              <a:spLocks noChangeArrowheads="1"/>
            </p:cNvSpPr>
            <p:nvPr/>
          </p:nvSpPr>
          <p:spPr bwMode="auto">
            <a:xfrm>
              <a:off x="5715212" y="9483585"/>
              <a:ext cx="2221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66" name="Rectangle 1291"/>
            <p:cNvSpPr>
              <a:spLocks noChangeArrowheads="1"/>
            </p:cNvSpPr>
            <p:nvPr/>
          </p:nvSpPr>
          <p:spPr bwMode="auto">
            <a:xfrm>
              <a:off x="5782939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67" name="Rectangle 1292"/>
            <p:cNvSpPr>
              <a:spLocks noChangeArrowheads="1"/>
            </p:cNvSpPr>
            <p:nvPr/>
          </p:nvSpPr>
          <p:spPr bwMode="auto">
            <a:xfrm>
              <a:off x="5794042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68" name="Rectangle 1293"/>
            <p:cNvSpPr>
              <a:spLocks noChangeArrowheads="1"/>
            </p:cNvSpPr>
            <p:nvPr/>
          </p:nvSpPr>
          <p:spPr bwMode="auto">
            <a:xfrm>
              <a:off x="5859551" y="9483585"/>
              <a:ext cx="2221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69" name="Rectangle 1294"/>
            <p:cNvSpPr>
              <a:spLocks noChangeArrowheads="1"/>
            </p:cNvSpPr>
            <p:nvPr/>
          </p:nvSpPr>
          <p:spPr bwMode="auto">
            <a:xfrm>
              <a:off x="5872875" y="9483585"/>
              <a:ext cx="2221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70" name="Rectangle 1241"/>
            <p:cNvSpPr>
              <a:spLocks noChangeArrowheads="1"/>
            </p:cNvSpPr>
            <p:nvPr/>
          </p:nvSpPr>
          <p:spPr bwMode="auto">
            <a:xfrm>
              <a:off x="5945045" y="4373161"/>
              <a:ext cx="222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71" name="Rectangle 1241"/>
            <p:cNvSpPr>
              <a:spLocks noChangeArrowheads="1"/>
            </p:cNvSpPr>
            <p:nvPr/>
          </p:nvSpPr>
          <p:spPr bwMode="auto">
            <a:xfrm>
              <a:off x="5931723" y="4373161"/>
              <a:ext cx="2221" cy="955159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72" name="Rectangle 1296"/>
            <p:cNvSpPr>
              <a:spLocks noChangeArrowheads="1"/>
            </p:cNvSpPr>
            <p:nvPr/>
          </p:nvSpPr>
          <p:spPr bwMode="auto">
            <a:xfrm>
              <a:off x="5940601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73" name="Rectangle 1297"/>
            <p:cNvSpPr>
              <a:spLocks noChangeArrowheads="1"/>
            </p:cNvSpPr>
            <p:nvPr/>
          </p:nvSpPr>
          <p:spPr bwMode="auto">
            <a:xfrm>
              <a:off x="5951704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74" name="Rectangle 1298"/>
            <p:cNvSpPr>
              <a:spLocks noChangeArrowheads="1"/>
            </p:cNvSpPr>
            <p:nvPr/>
          </p:nvSpPr>
          <p:spPr bwMode="auto">
            <a:xfrm>
              <a:off x="6017213" y="9483585"/>
              <a:ext cx="2221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75" name="Rectangle 1299"/>
            <p:cNvSpPr>
              <a:spLocks noChangeArrowheads="1"/>
            </p:cNvSpPr>
            <p:nvPr/>
          </p:nvSpPr>
          <p:spPr bwMode="auto">
            <a:xfrm>
              <a:off x="6032755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76" name="Rectangle 1300"/>
            <p:cNvSpPr>
              <a:spLocks noChangeArrowheads="1"/>
            </p:cNvSpPr>
            <p:nvPr/>
          </p:nvSpPr>
          <p:spPr bwMode="auto">
            <a:xfrm>
              <a:off x="6097153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77" name="Rectangle 1301"/>
            <p:cNvSpPr>
              <a:spLocks noChangeArrowheads="1"/>
            </p:cNvSpPr>
            <p:nvPr/>
          </p:nvSpPr>
          <p:spPr bwMode="auto">
            <a:xfrm>
              <a:off x="6109366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78" name="Rectangle 1302"/>
            <p:cNvSpPr>
              <a:spLocks noChangeArrowheads="1"/>
            </p:cNvSpPr>
            <p:nvPr/>
          </p:nvSpPr>
          <p:spPr bwMode="auto">
            <a:xfrm>
              <a:off x="6174876" y="9483585"/>
              <a:ext cx="2221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79" name="Rectangle 1303"/>
            <p:cNvSpPr>
              <a:spLocks noChangeArrowheads="1"/>
            </p:cNvSpPr>
            <p:nvPr/>
          </p:nvSpPr>
          <p:spPr bwMode="auto">
            <a:xfrm>
              <a:off x="6187087" y="9483585"/>
              <a:ext cx="1110" cy="536058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80" name="Rectangle 1304"/>
            <p:cNvSpPr>
              <a:spLocks noChangeArrowheads="1"/>
            </p:cNvSpPr>
            <p:nvPr/>
          </p:nvSpPr>
          <p:spPr bwMode="auto">
            <a:xfrm>
              <a:off x="5154511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81" name="Rectangle 1305"/>
            <p:cNvSpPr>
              <a:spLocks noChangeArrowheads="1"/>
            </p:cNvSpPr>
            <p:nvPr/>
          </p:nvSpPr>
          <p:spPr bwMode="auto">
            <a:xfrm>
              <a:off x="5164506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82" name="Rectangle 1306"/>
            <p:cNvSpPr>
              <a:spLocks noChangeArrowheads="1"/>
            </p:cNvSpPr>
            <p:nvPr/>
          </p:nvSpPr>
          <p:spPr bwMode="auto">
            <a:xfrm>
              <a:off x="5233343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83" name="Rectangle 1307"/>
            <p:cNvSpPr>
              <a:spLocks noChangeArrowheads="1"/>
            </p:cNvSpPr>
            <p:nvPr/>
          </p:nvSpPr>
          <p:spPr bwMode="auto">
            <a:xfrm>
              <a:off x="5245556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84" name="Rectangle 1308"/>
            <p:cNvSpPr>
              <a:spLocks noChangeArrowheads="1"/>
            </p:cNvSpPr>
            <p:nvPr/>
          </p:nvSpPr>
          <p:spPr bwMode="auto">
            <a:xfrm>
              <a:off x="5312174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85" name="Rectangle 1309"/>
            <p:cNvSpPr>
              <a:spLocks noChangeArrowheads="1"/>
            </p:cNvSpPr>
            <p:nvPr/>
          </p:nvSpPr>
          <p:spPr bwMode="auto">
            <a:xfrm>
              <a:off x="5322166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86" name="Rectangle 1310"/>
            <p:cNvSpPr>
              <a:spLocks noChangeArrowheads="1"/>
            </p:cNvSpPr>
            <p:nvPr/>
          </p:nvSpPr>
          <p:spPr bwMode="auto">
            <a:xfrm>
              <a:off x="5389894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87" name="Rectangle 1311"/>
            <p:cNvSpPr>
              <a:spLocks noChangeArrowheads="1"/>
            </p:cNvSpPr>
            <p:nvPr/>
          </p:nvSpPr>
          <p:spPr bwMode="auto">
            <a:xfrm>
              <a:off x="5403218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88" name="Rectangle 1312"/>
            <p:cNvSpPr>
              <a:spLocks noChangeArrowheads="1"/>
            </p:cNvSpPr>
            <p:nvPr/>
          </p:nvSpPr>
          <p:spPr bwMode="auto">
            <a:xfrm>
              <a:off x="5467616" y="2774735"/>
              <a:ext cx="222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89" name="Rectangle 1313"/>
            <p:cNvSpPr>
              <a:spLocks noChangeArrowheads="1"/>
            </p:cNvSpPr>
            <p:nvPr/>
          </p:nvSpPr>
          <p:spPr bwMode="auto">
            <a:xfrm>
              <a:off x="5480940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90" name="Rectangle 1314"/>
            <p:cNvSpPr>
              <a:spLocks noChangeArrowheads="1"/>
            </p:cNvSpPr>
            <p:nvPr/>
          </p:nvSpPr>
          <p:spPr bwMode="auto">
            <a:xfrm>
              <a:off x="5547558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91" name="Rectangle 1315"/>
            <p:cNvSpPr>
              <a:spLocks noChangeArrowheads="1"/>
            </p:cNvSpPr>
            <p:nvPr/>
          </p:nvSpPr>
          <p:spPr bwMode="auto">
            <a:xfrm>
              <a:off x="5557551" y="2774735"/>
              <a:ext cx="222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92" name="Rectangle 1316"/>
            <p:cNvSpPr>
              <a:spLocks noChangeArrowheads="1"/>
            </p:cNvSpPr>
            <p:nvPr/>
          </p:nvSpPr>
          <p:spPr bwMode="auto">
            <a:xfrm>
              <a:off x="5624168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93" name="Rectangle 1317"/>
            <p:cNvSpPr>
              <a:spLocks noChangeArrowheads="1"/>
            </p:cNvSpPr>
            <p:nvPr/>
          </p:nvSpPr>
          <p:spPr bwMode="auto">
            <a:xfrm>
              <a:off x="5638603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94" name="Rectangle 1318"/>
            <p:cNvSpPr>
              <a:spLocks noChangeArrowheads="1"/>
            </p:cNvSpPr>
            <p:nvPr/>
          </p:nvSpPr>
          <p:spPr bwMode="auto">
            <a:xfrm>
              <a:off x="5704111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95" name="Rectangle 1319"/>
            <p:cNvSpPr>
              <a:spLocks noChangeArrowheads="1"/>
            </p:cNvSpPr>
            <p:nvPr/>
          </p:nvSpPr>
          <p:spPr bwMode="auto">
            <a:xfrm>
              <a:off x="5715213" y="2774735"/>
              <a:ext cx="222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96" name="Rectangle 1320"/>
            <p:cNvSpPr>
              <a:spLocks noChangeArrowheads="1"/>
            </p:cNvSpPr>
            <p:nvPr/>
          </p:nvSpPr>
          <p:spPr bwMode="auto">
            <a:xfrm>
              <a:off x="5782941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97" name="Rectangle 1321"/>
            <p:cNvSpPr>
              <a:spLocks noChangeArrowheads="1"/>
            </p:cNvSpPr>
            <p:nvPr/>
          </p:nvSpPr>
          <p:spPr bwMode="auto">
            <a:xfrm>
              <a:off x="5794043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98" name="Rectangle 1322"/>
            <p:cNvSpPr>
              <a:spLocks noChangeArrowheads="1"/>
            </p:cNvSpPr>
            <p:nvPr/>
          </p:nvSpPr>
          <p:spPr bwMode="auto">
            <a:xfrm>
              <a:off x="5859553" y="2774735"/>
              <a:ext cx="222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99" name="Rectangle 1323"/>
            <p:cNvSpPr>
              <a:spLocks noChangeArrowheads="1"/>
            </p:cNvSpPr>
            <p:nvPr/>
          </p:nvSpPr>
          <p:spPr bwMode="auto">
            <a:xfrm>
              <a:off x="5872875" y="2774735"/>
              <a:ext cx="222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00" name="Rectangle 1324"/>
            <p:cNvSpPr>
              <a:spLocks noChangeArrowheads="1"/>
            </p:cNvSpPr>
            <p:nvPr/>
          </p:nvSpPr>
          <p:spPr bwMode="auto">
            <a:xfrm>
              <a:off x="5940603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01" name="Rectangle 1325"/>
            <p:cNvSpPr>
              <a:spLocks noChangeArrowheads="1"/>
            </p:cNvSpPr>
            <p:nvPr/>
          </p:nvSpPr>
          <p:spPr bwMode="auto">
            <a:xfrm>
              <a:off x="5951707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02" name="Rectangle 1326"/>
            <p:cNvSpPr>
              <a:spLocks noChangeArrowheads="1"/>
            </p:cNvSpPr>
            <p:nvPr/>
          </p:nvSpPr>
          <p:spPr bwMode="auto">
            <a:xfrm>
              <a:off x="6017215" y="2774735"/>
              <a:ext cx="222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03" name="Rectangle 1327"/>
            <p:cNvSpPr>
              <a:spLocks noChangeArrowheads="1"/>
            </p:cNvSpPr>
            <p:nvPr/>
          </p:nvSpPr>
          <p:spPr bwMode="auto">
            <a:xfrm>
              <a:off x="6032758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04" name="Rectangle 1328"/>
            <p:cNvSpPr>
              <a:spLocks noChangeArrowheads="1"/>
            </p:cNvSpPr>
            <p:nvPr/>
          </p:nvSpPr>
          <p:spPr bwMode="auto">
            <a:xfrm>
              <a:off x="6097155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05" name="Rectangle 1329"/>
            <p:cNvSpPr>
              <a:spLocks noChangeArrowheads="1"/>
            </p:cNvSpPr>
            <p:nvPr/>
          </p:nvSpPr>
          <p:spPr bwMode="auto">
            <a:xfrm>
              <a:off x="6109370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06" name="Rectangle 1330"/>
            <p:cNvSpPr>
              <a:spLocks noChangeArrowheads="1"/>
            </p:cNvSpPr>
            <p:nvPr/>
          </p:nvSpPr>
          <p:spPr bwMode="auto">
            <a:xfrm>
              <a:off x="6174876" y="2774735"/>
              <a:ext cx="222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07" name="Rectangle 1331"/>
            <p:cNvSpPr>
              <a:spLocks noChangeArrowheads="1"/>
            </p:cNvSpPr>
            <p:nvPr/>
          </p:nvSpPr>
          <p:spPr bwMode="auto">
            <a:xfrm>
              <a:off x="6187090" y="2774735"/>
              <a:ext cx="1111" cy="800297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08" name="Rectangle 1332"/>
            <p:cNvSpPr>
              <a:spLocks noChangeArrowheads="1"/>
            </p:cNvSpPr>
            <p:nvPr/>
          </p:nvSpPr>
          <p:spPr bwMode="auto">
            <a:xfrm>
              <a:off x="5154511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09" name="Rectangle 1333"/>
            <p:cNvSpPr>
              <a:spLocks noChangeArrowheads="1"/>
            </p:cNvSpPr>
            <p:nvPr/>
          </p:nvSpPr>
          <p:spPr bwMode="auto">
            <a:xfrm>
              <a:off x="5164506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10" name="Rectangle 1334"/>
            <p:cNvSpPr>
              <a:spLocks noChangeArrowheads="1"/>
            </p:cNvSpPr>
            <p:nvPr/>
          </p:nvSpPr>
          <p:spPr bwMode="auto">
            <a:xfrm>
              <a:off x="5233343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11" name="Rectangle 1335"/>
            <p:cNvSpPr>
              <a:spLocks noChangeArrowheads="1"/>
            </p:cNvSpPr>
            <p:nvPr/>
          </p:nvSpPr>
          <p:spPr bwMode="auto">
            <a:xfrm>
              <a:off x="5245556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12" name="Rectangle 1336"/>
            <p:cNvSpPr>
              <a:spLocks noChangeArrowheads="1"/>
            </p:cNvSpPr>
            <p:nvPr/>
          </p:nvSpPr>
          <p:spPr bwMode="auto">
            <a:xfrm>
              <a:off x="5312174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13" name="Rectangle 1337"/>
            <p:cNvSpPr>
              <a:spLocks noChangeArrowheads="1"/>
            </p:cNvSpPr>
            <p:nvPr/>
          </p:nvSpPr>
          <p:spPr bwMode="auto">
            <a:xfrm>
              <a:off x="5322166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14" name="Rectangle 1338"/>
            <p:cNvSpPr>
              <a:spLocks noChangeArrowheads="1"/>
            </p:cNvSpPr>
            <p:nvPr/>
          </p:nvSpPr>
          <p:spPr bwMode="auto">
            <a:xfrm>
              <a:off x="5389894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15" name="Rectangle 1339"/>
            <p:cNvSpPr>
              <a:spLocks noChangeArrowheads="1"/>
            </p:cNvSpPr>
            <p:nvPr/>
          </p:nvSpPr>
          <p:spPr bwMode="auto">
            <a:xfrm>
              <a:off x="5403218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16" name="Rectangle 1340"/>
            <p:cNvSpPr>
              <a:spLocks noChangeArrowheads="1"/>
            </p:cNvSpPr>
            <p:nvPr/>
          </p:nvSpPr>
          <p:spPr bwMode="auto">
            <a:xfrm>
              <a:off x="5467616" y="1280269"/>
              <a:ext cx="222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17" name="Rectangle 1341"/>
            <p:cNvSpPr>
              <a:spLocks noChangeArrowheads="1"/>
            </p:cNvSpPr>
            <p:nvPr/>
          </p:nvSpPr>
          <p:spPr bwMode="auto">
            <a:xfrm>
              <a:off x="5480940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18" name="Rectangle 1342"/>
            <p:cNvSpPr>
              <a:spLocks noChangeArrowheads="1"/>
            </p:cNvSpPr>
            <p:nvPr/>
          </p:nvSpPr>
          <p:spPr bwMode="auto">
            <a:xfrm>
              <a:off x="5547558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19" name="Rectangle 1343"/>
            <p:cNvSpPr>
              <a:spLocks noChangeArrowheads="1"/>
            </p:cNvSpPr>
            <p:nvPr/>
          </p:nvSpPr>
          <p:spPr bwMode="auto">
            <a:xfrm>
              <a:off x="5557551" y="1280269"/>
              <a:ext cx="222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20" name="Rectangle 1344"/>
            <p:cNvSpPr>
              <a:spLocks noChangeArrowheads="1"/>
            </p:cNvSpPr>
            <p:nvPr/>
          </p:nvSpPr>
          <p:spPr bwMode="auto">
            <a:xfrm>
              <a:off x="5624168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21" name="Rectangle 1345"/>
            <p:cNvSpPr>
              <a:spLocks noChangeArrowheads="1"/>
            </p:cNvSpPr>
            <p:nvPr/>
          </p:nvSpPr>
          <p:spPr bwMode="auto">
            <a:xfrm>
              <a:off x="5638603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22" name="Rectangle 1346"/>
            <p:cNvSpPr>
              <a:spLocks noChangeArrowheads="1"/>
            </p:cNvSpPr>
            <p:nvPr/>
          </p:nvSpPr>
          <p:spPr bwMode="auto">
            <a:xfrm>
              <a:off x="5704111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23" name="Rectangle 1347"/>
            <p:cNvSpPr>
              <a:spLocks noChangeArrowheads="1"/>
            </p:cNvSpPr>
            <p:nvPr/>
          </p:nvSpPr>
          <p:spPr bwMode="auto">
            <a:xfrm>
              <a:off x="5715213" y="1280269"/>
              <a:ext cx="222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24" name="Rectangle 1348"/>
            <p:cNvSpPr>
              <a:spLocks noChangeArrowheads="1"/>
            </p:cNvSpPr>
            <p:nvPr/>
          </p:nvSpPr>
          <p:spPr bwMode="auto">
            <a:xfrm>
              <a:off x="5782941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25" name="Rectangle 1349"/>
            <p:cNvSpPr>
              <a:spLocks noChangeArrowheads="1"/>
            </p:cNvSpPr>
            <p:nvPr/>
          </p:nvSpPr>
          <p:spPr bwMode="auto">
            <a:xfrm>
              <a:off x="5794043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26" name="Rectangle 1350"/>
            <p:cNvSpPr>
              <a:spLocks noChangeArrowheads="1"/>
            </p:cNvSpPr>
            <p:nvPr/>
          </p:nvSpPr>
          <p:spPr bwMode="auto">
            <a:xfrm>
              <a:off x="5859553" y="1280269"/>
              <a:ext cx="222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27" name="Rectangle 1351"/>
            <p:cNvSpPr>
              <a:spLocks noChangeArrowheads="1"/>
            </p:cNvSpPr>
            <p:nvPr/>
          </p:nvSpPr>
          <p:spPr bwMode="auto">
            <a:xfrm>
              <a:off x="5872875" y="1280269"/>
              <a:ext cx="222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28" name="Rectangle 1352"/>
            <p:cNvSpPr>
              <a:spLocks noChangeArrowheads="1"/>
            </p:cNvSpPr>
            <p:nvPr/>
          </p:nvSpPr>
          <p:spPr bwMode="auto">
            <a:xfrm>
              <a:off x="5940603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29" name="Rectangle 1353"/>
            <p:cNvSpPr>
              <a:spLocks noChangeArrowheads="1"/>
            </p:cNvSpPr>
            <p:nvPr/>
          </p:nvSpPr>
          <p:spPr bwMode="auto">
            <a:xfrm>
              <a:off x="5951707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30" name="Rectangle 1354"/>
            <p:cNvSpPr>
              <a:spLocks noChangeArrowheads="1"/>
            </p:cNvSpPr>
            <p:nvPr/>
          </p:nvSpPr>
          <p:spPr bwMode="auto">
            <a:xfrm>
              <a:off x="6017215" y="1280269"/>
              <a:ext cx="222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31" name="Rectangle 1355"/>
            <p:cNvSpPr>
              <a:spLocks noChangeArrowheads="1"/>
            </p:cNvSpPr>
            <p:nvPr/>
          </p:nvSpPr>
          <p:spPr bwMode="auto">
            <a:xfrm>
              <a:off x="6032758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32" name="Rectangle 1356"/>
            <p:cNvSpPr>
              <a:spLocks noChangeArrowheads="1"/>
            </p:cNvSpPr>
            <p:nvPr/>
          </p:nvSpPr>
          <p:spPr bwMode="auto">
            <a:xfrm>
              <a:off x="6097155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33" name="Rectangle 1357"/>
            <p:cNvSpPr>
              <a:spLocks noChangeArrowheads="1"/>
            </p:cNvSpPr>
            <p:nvPr/>
          </p:nvSpPr>
          <p:spPr bwMode="auto">
            <a:xfrm>
              <a:off x="6109370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34" name="Rectangle 1358"/>
            <p:cNvSpPr>
              <a:spLocks noChangeArrowheads="1"/>
            </p:cNvSpPr>
            <p:nvPr/>
          </p:nvSpPr>
          <p:spPr bwMode="auto">
            <a:xfrm>
              <a:off x="6174876" y="1280269"/>
              <a:ext cx="222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35" name="Rectangle 1359"/>
            <p:cNvSpPr>
              <a:spLocks noChangeArrowheads="1"/>
            </p:cNvSpPr>
            <p:nvPr/>
          </p:nvSpPr>
          <p:spPr bwMode="auto">
            <a:xfrm>
              <a:off x="6187090" y="1280269"/>
              <a:ext cx="1111" cy="537141"/>
            </a:xfrm>
            <a:prstGeom prst="rect">
              <a:avLst/>
            </a:prstGeom>
            <a:solidFill>
              <a:srgbClr val="A52900"/>
            </a:solidFill>
            <a:ln w="1588" cap="flat">
              <a:solidFill>
                <a:srgbClr val="A52900"/>
              </a:solidFill>
              <a:prstDash val="solid"/>
              <a:round/>
              <a:headEnd/>
              <a:tailEnd/>
            </a:ln>
          </p:spPr>
          <p:txBody>
            <a:bodyPr vert="horz" wrap="square" lIns="53765" tIns="26883" rIns="53765" bIns="26883" numCol="1" anchor="t" anchorCtr="0" compatLnSpc="1">
              <a:prstTxWarp prst="textNoShape">
                <a:avLst/>
              </a:prstTxWarp>
            </a:bodyPr>
            <a:lstStyle/>
            <a:p>
              <a:pPr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 sz="320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468" name="Egyenes összekötő 467"/>
            <p:cNvCxnSpPr/>
            <p:nvPr/>
          </p:nvCxnSpPr>
          <p:spPr>
            <a:xfrm flipV="1">
              <a:off x="6476024" y="8357362"/>
              <a:ext cx="621846" cy="10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Egyenes összekötő 468"/>
            <p:cNvCxnSpPr/>
            <p:nvPr/>
          </p:nvCxnSpPr>
          <p:spPr>
            <a:xfrm flipV="1">
              <a:off x="6633305" y="7977018"/>
              <a:ext cx="0" cy="5472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Egyenes összekötő 469"/>
            <p:cNvCxnSpPr/>
            <p:nvPr/>
          </p:nvCxnSpPr>
          <p:spPr>
            <a:xfrm>
              <a:off x="6482472" y="8363246"/>
              <a:ext cx="156867" cy="1588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Egyenes összekötő 470"/>
            <p:cNvCxnSpPr/>
            <p:nvPr/>
          </p:nvCxnSpPr>
          <p:spPr>
            <a:xfrm flipV="1">
              <a:off x="5869006" y="4383990"/>
              <a:ext cx="0" cy="940123"/>
            </a:xfrm>
            <a:prstGeom prst="line">
              <a:avLst/>
            </a:prstGeom>
            <a:ln w="1651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Egyenes összekötő 471"/>
            <p:cNvCxnSpPr/>
            <p:nvPr/>
          </p:nvCxnSpPr>
          <p:spPr>
            <a:xfrm flipV="1">
              <a:off x="5853662" y="4383992"/>
              <a:ext cx="0" cy="940125"/>
            </a:xfrm>
            <a:prstGeom prst="line">
              <a:avLst/>
            </a:prstGeom>
            <a:ln w="1651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Egyenes összekötő 472"/>
            <p:cNvCxnSpPr/>
            <p:nvPr/>
          </p:nvCxnSpPr>
          <p:spPr>
            <a:xfrm flipV="1">
              <a:off x="5780014" y="4383992"/>
              <a:ext cx="0" cy="940125"/>
            </a:xfrm>
            <a:prstGeom prst="line">
              <a:avLst/>
            </a:prstGeom>
            <a:ln w="1651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Egyenes összekötő 473"/>
            <p:cNvCxnSpPr/>
            <p:nvPr/>
          </p:nvCxnSpPr>
          <p:spPr>
            <a:xfrm flipV="1">
              <a:off x="5795357" y="4383990"/>
              <a:ext cx="0" cy="940123"/>
            </a:xfrm>
            <a:prstGeom prst="line">
              <a:avLst/>
            </a:prstGeom>
            <a:ln w="1651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Egyenes összekötő 474"/>
            <p:cNvCxnSpPr/>
            <p:nvPr/>
          </p:nvCxnSpPr>
          <p:spPr>
            <a:xfrm flipV="1">
              <a:off x="5565206" y="4370995"/>
              <a:ext cx="0" cy="959491"/>
            </a:xfrm>
            <a:prstGeom prst="line">
              <a:avLst/>
            </a:prstGeom>
            <a:ln w="1651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Egyenes összekötő 475"/>
            <p:cNvCxnSpPr/>
            <p:nvPr/>
          </p:nvCxnSpPr>
          <p:spPr>
            <a:xfrm flipV="1">
              <a:off x="5552931" y="4383992"/>
              <a:ext cx="0" cy="940125"/>
            </a:xfrm>
            <a:prstGeom prst="line">
              <a:avLst/>
            </a:prstGeom>
            <a:ln w="1651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Egyenes összekötő 476"/>
            <p:cNvCxnSpPr/>
            <p:nvPr/>
          </p:nvCxnSpPr>
          <p:spPr>
            <a:xfrm flipV="1">
              <a:off x="5482353" y="4383989"/>
              <a:ext cx="0" cy="940124"/>
            </a:xfrm>
            <a:prstGeom prst="line">
              <a:avLst/>
            </a:prstGeom>
            <a:ln w="1651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Egyenes összekötő 477"/>
            <p:cNvCxnSpPr/>
            <p:nvPr/>
          </p:nvCxnSpPr>
          <p:spPr>
            <a:xfrm flipV="1">
              <a:off x="5397797" y="4603590"/>
              <a:ext cx="0" cy="720525"/>
            </a:xfrm>
            <a:prstGeom prst="line">
              <a:avLst/>
            </a:prstGeom>
            <a:ln w="1651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Egyenes összekötő 478"/>
            <p:cNvCxnSpPr/>
            <p:nvPr/>
          </p:nvCxnSpPr>
          <p:spPr>
            <a:xfrm flipV="1">
              <a:off x="5467886" y="4383992"/>
              <a:ext cx="0" cy="940125"/>
            </a:xfrm>
            <a:prstGeom prst="line">
              <a:avLst/>
            </a:prstGeom>
            <a:ln w="1651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Egyenes összekötő 479"/>
            <p:cNvCxnSpPr/>
            <p:nvPr/>
          </p:nvCxnSpPr>
          <p:spPr>
            <a:xfrm flipV="1">
              <a:off x="5384657" y="4518601"/>
              <a:ext cx="0" cy="805515"/>
            </a:xfrm>
            <a:prstGeom prst="line">
              <a:avLst/>
            </a:prstGeom>
            <a:ln w="1651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Egyenes összekötő 480"/>
            <p:cNvCxnSpPr/>
            <p:nvPr/>
          </p:nvCxnSpPr>
          <p:spPr>
            <a:xfrm flipV="1">
              <a:off x="5622154" y="4605779"/>
              <a:ext cx="0" cy="718336"/>
            </a:xfrm>
            <a:prstGeom prst="line">
              <a:avLst/>
            </a:prstGeom>
            <a:ln w="1651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Egyenes összekötő 481"/>
            <p:cNvCxnSpPr/>
            <p:nvPr/>
          </p:nvCxnSpPr>
          <p:spPr>
            <a:xfrm flipV="1">
              <a:off x="5635295" y="4518603"/>
              <a:ext cx="0" cy="805515"/>
            </a:xfrm>
            <a:prstGeom prst="line">
              <a:avLst/>
            </a:prstGeom>
            <a:ln w="1651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Egyenes összekötő 482"/>
            <p:cNvCxnSpPr/>
            <p:nvPr/>
          </p:nvCxnSpPr>
          <p:spPr>
            <a:xfrm flipV="1">
              <a:off x="5384657" y="4373612"/>
              <a:ext cx="0" cy="157623"/>
            </a:xfrm>
            <a:prstGeom prst="line">
              <a:avLst/>
            </a:prstGeom>
            <a:ln w="1651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Egyenes összekötő 483"/>
            <p:cNvCxnSpPr/>
            <p:nvPr/>
          </p:nvCxnSpPr>
          <p:spPr>
            <a:xfrm flipV="1">
              <a:off x="5395607" y="4373611"/>
              <a:ext cx="0" cy="229979"/>
            </a:xfrm>
            <a:prstGeom prst="line">
              <a:avLst/>
            </a:prstGeom>
            <a:ln w="1651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Egyenes összekötő 484"/>
            <p:cNvCxnSpPr/>
            <p:nvPr/>
          </p:nvCxnSpPr>
          <p:spPr>
            <a:xfrm flipV="1">
              <a:off x="5621207" y="4373611"/>
              <a:ext cx="0" cy="229979"/>
            </a:xfrm>
            <a:prstGeom prst="line">
              <a:avLst/>
            </a:prstGeom>
            <a:ln w="1651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Egyenes összekötő 485"/>
            <p:cNvCxnSpPr/>
            <p:nvPr/>
          </p:nvCxnSpPr>
          <p:spPr>
            <a:xfrm flipV="1">
              <a:off x="5634349" y="4373612"/>
              <a:ext cx="0" cy="157623"/>
            </a:xfrm>
            <a:prstGeom prst="line">
              <a:avLst/>
            </a:prstGeom>
            <a:ln w="1651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6" name="Téglalap 495"/>
            <p:cNvSpPr/>
            <p:nvPr/>
          </p:nvSpPr>
          <p:spPr>
            <a:xfrm>
              <a:off x="5076791" y="1818843"/>
              <a:ext cx="318359" cy="95435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497" name="Téglalap 496"/>
            <p:cNvSpPr/>
            <p:nvPr/>
          </p:nvSpPr>
          <p:spPr>
            <a:xfrm>
              <a:off x="5076789" y="8526939"/>
              <a:ext cx="318358" cy="95435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298" name="Csoportba foglalás 297"/>
          <p:cNvGrpSpPr/>
          <p:nvPr/>
        </p:nvGrpSpPr>
        <p:grpSpPr>
          <a:xfrm>
            <a:off x="371164" y="1437898"/>
            <a:ext cx="8970583" cy="3506775"/>
            <a:chOff x="1020624" y="3030208"/>
            <a:chExt cx="11994864" cy="4689027"/>
          </a:xfrm>
        </p:grpSpPr>
        <p:grpSp>
          <p:nvGrpSpPr>
            <p:cNvPr id="8" name="Csoportba foglalás 7"/>
            <p:cNvGrpSpPr/>
            <p:nvPr/>
          </p:nvGrpSpPr>
          <p:grpSpPr>
            <a:xfrm>
              <a:off x="6743352" y="3030208"/>
              <a:ext cx="6272136" cy="786844"/>
              <a:chOff x="7253969" y="2976415"/>
              <a:chExt cx="6272136" cy="786844"/>
            </a:xfrm>
          </p:grpSpPr>
          <p:sp>
            <p:nvSpPr>
              <p:cNvPr id="15" name="Rectangle 716"/>
              <p:cNvSpPr>
                <a:spLocks noChangeArrowheads="1"/>
              </p:cNvSpPr>
              <p:nvPr/>
            </p:nvSpPr>
            <p:spPr bwMode="auto">
              <a:xfrm>
                <a:off x="7358606" y="2976415"/>
                <a:ext cx="477128" cy="641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537614" eaLnBrk="1" hangingPunct="1"/>
                <a:r>
                  <a:rPr lang="hu-HU" sz="2940" b="1" dirty="0">
                    <a:solidFill>
                      <a:srgbClr val="FF0000"/>
                    </a:solidFill>
                    <a:latin typeface="Wingdings" pitchFamily="2" charset="2"/>
                    <a:cs typeface="+mn-cs"/>
                    <a:sym typeface="Wingdings" panose="05000000000000000000" pitchFamily="2" charset="2"/>
                  </a:rPr>
                  <a:t></a:t>
                </a:r>
                <a:endParaRPr lang="hu-HU" sz="3412" dirty="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6" name="Rectangle 717"/>
              <p:cNvSpPr>
                <a:spLocks noChangeArrowheads="1"/>
              </p:cNvSpPr>
              <p:nvPr/>
            </p:nvSpPr>
            <p:spPr bwMode="auto">
              <a:xfrm>
                <a:off x="7968111" y="3072561"/>
                <a:ext cx="5557994" cy="690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537614" eaLnBrk="1" hangingPunct="1">
                  <a:lnSpc>
                    <a:spcPts val="1882"/>
                  </a:lnSpc>
                </a:pPr>
                <a:r>
                  <a:rPr lang="hu-HU" sz="1588" b="1" dirty="0">
                    <a:solidFill>
                      <a:srgbClr val="FF0000"/>
                    </a:solidFill>
                    <a:latin typeface="Arial Narrow" pitchFamily="34" charset="0"/>
                    <a:cs typeface="+mn-cs"/>
                  </a:rPr>
                  <a:t>ütem: az elhasznált meleg levegő elszívása,</a:t>
                </a:r>
              </a:p>
              <a:p>
                <a:pPr defTabSz="914233" eaLnBrk="1" fontAlgn="auto" hangingPunct="1">
                  <a:lnSpc>
                    <a:spcPts val="1882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588" b="1" dirty="0" err="1">
                    <a:solidFill>
                      <a:srgbClr val="FF0000"/>
                    </a:solidFill>
                    <a:latin typeface="Arial Narrow" pitchFamily="34" charset="0"/>
                    <a:cs typeface="+mn-cs"/>
                  </a:rPr>
                  <a:t>hulladékhőjének</a:t>
                </a:r>
                <a:r>
                  <a:rPr lang="hu-HU" sz="1588" b="1" dirty="0">
                    <a:solidFill>
                      <a:srgbClr val="FF0000"/>
                    </a:solidFill>
                    <a:latin typeface="Arial Narrow" pitchFamily="34" charset="0"/>
                    <a:cs typeface="+mn-cs"/>
                  </a:rPr>
                  <a:t> betárolása a téglába, ~6 perc</a:t>
                </a:r>
                <a:endParaRPr lang="hu-HU" sz="1588" dirty="0">
                  <a:solidFill>
                    <a:srgbClr val="FF0000"/>
                  </a:solidFill>
                  <a:cs typeface="+mn-cs"/>
                </a:endParaRPr>
              </a:p>
            </p:txBody>
          </p:sp>
          <p:grpSp>
            <p:nvGrpSpPr>
              <p:cNvPr id="6" name="Csoportba foglalás 5"/>
              <p:cNvGrpSpPr/>
              <p:nvPr/>
            </p:nvGrpSpPr>
            <p:grpSpPr>
              <a:xfrm>
                <a:off x="7253969" y="3389798"/>
                <a:ext cx="675967" cy="369252"/>
                <a:chOff x="6681172" y="3082758"/>
                <a:chExt cx="675967" cy="369252"/>
              </a:xfrm>
            </p:grpSpPr>
            <p:sp>
              <p:nvSpPr>
                <p:cNvPr id="53" name="Rectangle 779"/>
                <p:cNvSpPr>
                  <a:spLocks noChangeArrowheads="1"/>
                </p:cNvSpPr>
                <p:nvPr/>
              </p:nvSpPr>
              <p:spPr bwMode="auto">
                <a:xfrm>
                  <a:off x="6681172" y="3137677"/>
                  <a:ext cx="649525" cy="28373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53765" tIns="26883" rIns="53765" bIns="26883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233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sz="1975" dirty="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54" name="Rectangle 780"/>
                <p:cNvSpPr>
                  <a:spLocks noChangeArrowheads="1"/>
                </p:cNvSpPr>
                <p:nvPr/>
              </p:nvSpPr>
              <p:spPr bwMode="auto">
                <a:xfrm>
                  <a:off x="6750010" y="3082758"/>
                  <a:ext cx="333990" cy="369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537614" eaLnBrk="1" hangingPunct="1"/>
                  <a:r>
                    <a:rPr lang="hu-HU" sz="1588" b="1" dirty="0">
                      <a:solidFill>
                        <a:srgbClr val="FFFFFF"/>
                      </a:solidFill>
                      <a:latin typeface="Arial Narrow" pitchFamily="34" charset="0"/>
                      <a:cs typeface="+mn-cs"/>
                    </a:rPr>
                    <a:t>22</a:t>
                  </a:r>
                  <a:r>
                    <a:rPr lang="hu-HU" sz="1693" b="1" dirty="0">
                      <a:solidFill>
                        <a:srgbClr val="FFFFFF"/>
                      </a:solidFill>
                      <a:latin typeface="Arial Narrow" pitchFamily="34" charset="0"/>
                      <a:cs typeface="+mn-cs"/>
                    </a:rPr>
                    <a:t> </a:t>
                  </a:r>
                  <a:endParaRPr lang="hu-HU" sz="1693" dirty="0">
                    <a:solidFill>
                      <a:prstClr val="black"/>
                    </a:solidFill>
                    <a:cs typeface="+mn-cs"/>
                  </a:endParaRPr>
                </a:p>
              </p:txBody>
            </p:sp>
            <p:sp>
              <p:nvSpPr>
                <p:cNvPr id="55" name="Rectangle 781"/>
                <p:cNvSpPr>
                  <a:spLocks noChangeArrowheads="1"/>
                </p:cNvSpPr>
                <p:nvPr/>
              </p:nvSpPr>
              <p:spPr bwMode="auto">
                <a:xfrm>
                  <a:off x="7024251" y="3100817"/>
                  <a:ext cx="115875" cy="346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537614" eaLnBrk="1" hangingPunct="1"/>
                  <a:r>
                    <a:rPr lang="hu-HU" sz="1588" b="1" dirty="0">
                      <a:solidFill>
                        <a:srgbClr val="FFFFFF"/>
                      </a:solidFill>
                      <a:latin typeface="Arial Narrow" pitchFamily="34" charset="0"/>
                      <a:cs typeface="+mn-cs"/>
                    </a:rPr>
                    <a:t>°</a:t>
                  </a:r>
                  <a:endParaRPr lang="hu-HU" sz="3412" dirty="0">
                    <a:solidFill>
                      <a:prstClr val="black"/>
                    </a:solidFill>
                    <a:cs typeface="+mn-cs"/>
                  </a:endParaRPr>
                </a:p>
              </p:txBody>
            </p:sp>
            <p:sp>
              <p:nvSpPr>
                <p:cNvPr id="56" name="Rectangle 782"/>
                <p:cNvSpPr>
                  <a:spLocks noChangeArrowheads="1"/>
                </p:cNvSpPr>
                <p:nvPr/>
              </p:nvSpPr>
              <p:spPr bwMode="auto">
                <a:xfrm>
                  <a:off x="7120848" y="3100817"/>
                  <a:ext cx="236291" cy="346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537614" eaLnBrk="1" hangingPunct="1"/>
                  <a:r>
                    <a:rPr lang="hu-HU" sz="1588" b="1" dirty="0">
                      <a:solidFill>
                        <a:srgbClr val="FFFFFF"/>
                      </a:solidFill>
                      <a:latin typeface="Arial Narrow" pitchFamily="34" charset="0"/>
                      <a:cs typeface="+mn-cs"/>
                    </a:rPr>
                    <a:t>C </a:t>
                  </a:r>
                  <a:endParaRPr lang="hu-HU" sz="3412" dirty="0">
                    <a:solidFill>
                      <a:prstClr val="black"/>
                    </a:solidFill>
                    <a:cs typeface="+mn-cs"/>
                  </a:endParaRPr>
                </a:p>
              </p:txBody>
            </p:sp>
          </p:grpSp>
        </p:grpSp>
        <p:grpSp>
          <p:nvGrpSpPr>
            <p:cNvPr id="13" name="Csoportba foglalás 12"/>
            <p:cNvGrpSpPr/>
            <p:nvPr/>
          </p:nvGrpSpPr>
          <p:grpSpPr>
            <a:xfrm>
              <a:off x="1020624" y="6422546"/>
              <a:ext cx="2593360" cy="893708"/>
              <a:chOff x="1020624" y="6422546"/>
              <a:chExt cx="2593360" cy="893708"/>
            </a:xfrm>
          </p:grpSpPr>
          <p:sp>
            <p:nvSpPr>
              <p:cNvPr id="50" name="Rectangle 775"/>
              <p:cNvSpPr>
                <a:spLocks noChangeArrowheads="1"/>
              </p:cNvSpPr>
              <p:nvPr/>
            </p:nvSpPr>
            <p:spPr bwMode="auto">
              <a:xfrm>
                <a:off x="1755315" y="6679443"/>
                <a:ext cx="1858669" cy="581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233" eaLnBrk="1" fontAlgn="auto" hangingPunct="1">
                  <a:lnSpc>
                    <a:spcPts val="1648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588" b="1" dirty="0">
                    <a:solidFill>
                      <a:srgbClr val="0066FF"/>
                    </a:solidFill>
                    <a:latin typeface="Arial Narrow" pitchFamily="34" charset="0"/>
                    <a:cs typeface="+mn-cs"/>
                  </a:rPr>
                  <a:t>ütem: a lehűlt</a:t>
                </a:r>
                <a:endParaRPr lang="hu-HU" sz="1588" dirty="0">
                  <a:solidFill>
                    <a:srgbClr val="0066FF"/>
                  </a:solidFill>
                  <a:latin typeface="Arial Narrow" pitchFamily="34" charset="0"/>
                  <a:cs typeface="+mn-cs"/>
                </a:endParaRPr>
              </a:p>
              <a:p>
                <a:pPr defTabSz="537614" eaLnBrk="1" hangingPunct="1">
                  <a:lnSpc>
                    <a:spcPts val="1648"/>
                  </a:lnSpc>
                </a:pPr>
                <a:r>
                  <a:rPr lang="hu-HU" sz="1588" b="1" dirty="0">
                    <a:solidFill>
                      <a:srgbClr val="0066FF"/>
                    </a:solidFill>
                    <a:latin typeface="Arial Narrow" pitchFamily="34" charset="0"/>
                    <a:cs typeface="+mn-cs"/>
                  </a:rPr>
                  <a:t>levegő </a:t>
                </a:r>
                <a:r>
                  <a:rPr lang="hu-HU" sz="1588" b="1" dirty="0" err="1">
                    <a:solidFill>
                      <a:srgbClr val="0066FF"/>
                    </a:solidFill>
                    <a:latin typeface="Arial Narrow" pitchFamily="34" charset="0"/>
                    <a:cs typeface="+mn-cs"/>
                  </a:rPr>
                  <a:t>kifúvása</a:t>
                </a:r>
                <a:endParaRPr lang="hu-HU" sz="1588" dirty="0">
                  <a:solidFill>
                    <a:srgbClr val="0066FF"/>
                  </a:solidFill>
                  <a:latin typeface="Arial Narrow" pitchFamily="34" charset="0"/>
                  <a:cs typeface="+mn-cs"/>
                </a:endParaRPr>
              </a:p>
            </p:txBody>
          </p:sp>
          <p:grpSp>
            <p:nvGrpSpPr>
              <p:cNvPr id="12" name="Csoportba foglalás 11"/>
              <p:cNvGrpSpPr/>
              <p:nvPr/>
            </p:nvGrpSpPr>
            <p:grpSpPr>
              <a:xfrm>
                <a:off x="1049497" y="6969905"/>
                <a:ext cx="649525" cy="346349"/>
                <a:chOff x="3994691" y="6701899"/>
                <a:chExt cx="649525" cy="346349"/>
              </a:xfrm>
            </p:grpSpPr>
            <p:sp>
              <p:nvSpPr>
                <p:cNvPr id="61" name="Rectangle 787"/>
                <p:cNvSpPr>
                  <a:spLocks noChangeArrowheads="1"/>
                </p:cNvSpPr>
                <p:nvPr/>
              </p:nvSpPr>
              <p:spPr bwMode="auto">
                <a:xfrm>
                  <a:off x="3994691" y="6724308"/>
                  <a:ext cx="649525" cy="282649"/>
                </a:xfrm>
                <a:prstGeom prst="rect">
                  <a:avLst/>
                </a:prstGeom>
                <a:solidFill>
                  <a:srgbClr val="00C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53765" tIns="26883" rIns="53765" bIns="2688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33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sz="320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62" name="Rectangle 788"/>
                <p:cNvSpPr>
                  <a:spLocks noChangeArrowheads="1"/>
                </p:cNvSpPr>
                <p:nvPr/>
              </p:nvSpPr>
              <p:spPr bwMode="auto">
                <a:xfrm>
                  <a:off x="4117932" y="6701899"/>
                  <a:ext cx="197668" cy="3463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537614" eaLnBrk="1" hangingPunct="1"/>
                  <a:r>
                    <a:rPr lang="hu-HU" sz="1588" b="1" dirty="0">
                      <a:solidFill>
                        <a:srgbClr val="FFFFFF"/>
                      </a:solidFill>
                      <a:latin typeface="Arial Narrow" pitchFamily="34" charset="0"/>
                      <a:cs typeface="+mn-cs"/>
                    </a:rPr>
                    <a:t>3 </a:t>
                  </a:r>
                  <a:endParaRPr lang="hu-HU" sz="3412" dirty="0">
                    <a:solidFill>
                      <a:prstClr val="black"/>
                    </a:solidFill>
                    <a:cs typeface="+mn-cs"/>
                  </a:endParaRPr>
                </a:p>
              </p:txBody>
            </p:sp>
            <p:sp>
              <p:nvSpPr>
                <p:cNvPr id="63" name="Rectangle 789"/>
                <p:cNvSpPr>
                  <a:spLocks noChangeArrowheads="1"/>
                </p:cNvSpPr>
                <p:nvPr/>
              </p:nvSpPr>
              <p:spPr bwMode="auto">
                <a:xfrm>
                  <a:off x="4282255" y="6701899"/>
                  <a:ext cx="115875" cy="346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537614" eaLnBrk="1" hangingPunct="1"/>
                  <a:r>
                    <a:rPr lang="hu-HU" sz="1588" b="1" dirty="0">
                      <a:solidFill>
                        <a:srgbClr val="FFFFFF"/>
                      </a:solidFill>
                      <a:latin typeface="Arial Narrow" pitchFamily="34" charset="0"/>
                      <a:cs typeface="+mn-cs"/>
                    </a:rPr>
                    <a:t>°</a:t>
                  </a:r>
                  <a:endParaRPr lang="hu-HU" sz="3412" dirty="0">
                    <a:solidFill>
                      <a:prstClr val="black"/>
                    </a:solidFill>
                    <a:cs typeface="+mn-cs"/>
                  </a:endParaRPr>
                </a:p>
              </p:txBody>
            </p:sp>
            <p:sp>
              <p:nvSpPr>
                <p:cNvPr id="64" name="Rectangle 790"/>
                <p:cNvSpPr>
                  <a:spLocks noChangeArrowheads="1"/>
                </p:cNvSpPr>
                <p:nvPr/>
              </p:nvSpPr>
              <p:spPr bwMode="auto">
                <a:xfrm>
                  <a:off x="4378852" y="6701899"/>
                  <a:ext cx="236291" cy="346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537614" eaLnBrk="1" hangingPunct="1"/>
                  <a:r>
                    <a:rPr lang="hu-HU" sz="1588" b="1" dirty="0">
                      <a:solidFill>
                        <a:srgbClr val="FFFFFF"/>
                      </a:solidFill>
                      <a:latin typeface="Arial Narrow" pitchFamily="34" charset="0"/>
                      <a:cs typeface="+mn-cs"/>
                    </a:rPr>
                    <a:t>C</a:t>
                  </a:r>
                  <a:r>
                    <a:rPr lang="hu-HU" sz="1588" b="1" i="1" dirty="0">
                      <a:solidFill>
                        <a:srgbClr val="FFFFFF"/>
                      </a:solidFill>
                      <a:latin typeface="Arial Narrow" pitchFamily="34" charset="0"/>
                      <a:cs typeface="+mn-cs"/>
                    </a:rPr>
                    <a:t> </a:t>
                  </a:r>
                  <a:endParaRPr lang="hu-HU" sz="3412" dirty="0">
                    <a:solidFill>
                      <a:prstClr val="black"/>
                    </a:solidFill>
                    <a:cs typeface="+mn-cs"/>
                  </a:endParaRPr>
                </a:p>
              </p:txBody>
            </p:sp>
          </p:grpSp>
          <p:sp>
            <p:nvSpPr>
              <p:cNvPr id="467" name="Téglalap 466"/>
              <p:cNvSpPr/>
              <p:nvPr/>
            </p:nvSpPr>
            <p:spPr>
              <a:xfrm>
                <a:off x="1020624" y="6422546"/>
                <a:ext cx="499554" cy="828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233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3200" b="1" dirty="0">
                    <a:solidFill>
                      <a:srgbClr val="00CCFF"/>
                    </a:solidFill>
                    <a:latin typeface="Wingdings" pitchFamily="2" charset="2"/>
                    <a:cs typeface="+mn-cs"/>
                    <a:sym typeface="Wingdings" panose="05000000000000000000" pitchFamily="2" charset="2"/>
                  </a:rPr>
                  <a:t></a:t>
                </a:r>
                <a:endParaRPr lang="hu-HU" sz="3200" dirty="0">
                  <a:solidFill>
                    <a:srgbClr val="00CCFF"/>
                  </a:solidFill>
                  <a:cs typeface="+mn-cs"/>
                </a:endParaRPr>
              </a:p>
            </p:txBody>
          </p:sp>
        </p:grpSp>
        <p:grpSp>
          <p:nvGrpSpPr>
            <p:cNvPr id="5" name="Csoportba foglalás 4"/>
            <p:cNvGrpSpPr/>
            <p:nvPr/>
          </p:nvGrpSpPr>
          <p:grpSpPr>
            <a:xfrm>
              <a:off x="4520117" y="3724736"/>
              <a:ext cx="1890372" cy="3994499"/>
              <a:chOff x="4488601" y="3724736"/>
              <a:chExt cx="1890372" cy="3994499"/>
            </a:xfrm>
          </p:grpSpPr>
          <p:sp>
            <p:nvSpPr>
              <p:cNvPr id="441" name="Kanyar jobbra 440"/>
              <p:cNvSpPr/>
              <p:nvPr/>
            </p:nvSpPr>
            <p:spPr>
              <a:xfrm rot="10800000">
                <a:off x="4488601" y="4365044"/>
                <a:ext cx="1169749" cy="3354191"/>
              </a:xfrm>
              <a:prstGeom prst="bentArrow">
                <a:avLst/>
              </a:prstGeom>
              <a:gradFill flip="none" rotWithShape="1">
                <a:gsLst>
                  <a:gs pos="0">
                    <a:srgbClr val="FF0000"/>
                  </a:gs>
                  <a:gs pos="66000">
                    <a:srgbClr val="FFC000"/>
                  </a:gs>
                  <a:gs pos="33000">
                    <a:srgbClr val="FD6464"/>
                  </a:gs>
                  <a:gs pos="100000">
                    <a:srgbClr val="00CCFF"/>
                  </a:gs>
                </a:gsLst>
                <a:lin ang="162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53765" tIns="26883" rIns="53765" bIns="26883" numCol="1" anchor="t" anchorCtr="0" compatLnSpc="1">
                <a:prstTxWarp prst="textNoShape">
                  <a:avLst/>
                </a:prstTxWarp>
              </a:bodyPr>
              <a:lstStyle/>
              <a:p>
                <a:pPr defTabSz="914233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hu-HU" sz="3200">
                  <a:solidFill>
                    <a:prstClr val="black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440" name="Kanyar jobbra 439"/>
              <p:cNvSpPr/>
              <p:nvPr/>
            </p:nvSpPr>
            <p:spPr>
              <a:xfrm rot="16200000" flipH="1">
                <a:off x="5225977" y="3726351"/>
                <a:ext cx="1154612" cy="1151381"/>
              </a:xfrm>
              <a:prstGeom prst="bentArrow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53765" tIns="26883" rIns="53765" bIns="26883" numCol="1" anchor="t" anchorCtr="0" compatLnSpc="1">
                <a:prstTxWarp prst="textNoShape">
                  <a:avLst/>
                </a:prstTxWarp>
              </a:bodyPr>
              <a:lstStyle/>
              <a:p>
                <a:pPr defTabSz="914233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hu-HU" sz="3200">
                  <a:solidFill>
                    <a:prstClr val="black"/>
                  </a:solidFill>
                  <a:latin typeface="Calibri" panose="020F0502020204030204"/>
                  <a:cs typeface="+mn-cs"/>
                </a:endParaRPr>
              </a:p>
            </p:txBody>
          </p:sp>
        </p:grpSp>
      </p:grpSp>
      <p:grpSp>
        <p:nvGrpSpPr>
          <p:cNvPr id="299" name="Csoportba foglalás 298"/>
          <p:cNvGrpSpPr/>
          <p:nvPr/>
        </p:nvGrpSpPr>
        <p:grpSpPr>
          <a:xfrm>
            <a:off x="389216" y="1943958"/>
            <a:ext cx="8814421" cy="3222389"/>
            <a:chOff x="1079241" y="3840129"/>
            <a:chExt cx="11786054" cy="4308767"/>
          </a:xfrm>
        </p:grpSpPr>
        <p:grpSp>
          <p:nvGrpSpPr>
            <p:cNvPr id="11" name="Csoportba foglalás 10"/>
            <p:cNvGrpSpPr/>
            <p:nvPr/>
          </p:nvGrpSpPr>
          <p:grpSpPr>
            <a:xfrm>
              <a:off x="6779804" y="3840129"/>
              <a:ext cx="6085491" cy="790132"/>
              <a:chOff x="6779804" y="3840129"/>
              <a:chExt cx="6085491" cy="790132"/>
            </a:xfrm>
          </p:grpSpPr>
          <p:sp>
            <p:nvSpPr>
              <p:cNvPr id="17" name="Rectangle 719"/>
              <p:cNvSpPr>
                <a:spLocks noChangeArrowheads="1"/>
              </p:cNvSpPr>
              <p:nvPr/>
            </p:nvSpPr>
            <p:spPr bwMode="auto">
              <a:xfrm>
                <a:off x="6892760" y="3840129"/>
                <a:ext cx="268101" cy="641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537614" eaLnBrk="1" hangingPunct="1"/>
                <a:r>
                  <a:rPr lang="hu-HU" sz="2940" b="1" dirty="0">
                    <a:solidFill>
                      <a:srgbClr val="FF6302"/>
                    </a:solidFill>
                    <a:latin typeface="Wingdings" pitchFamily="2" charset="2"/>
                    <a:cs typeface="+mn-cs"/>
                  </a:rPr>
                  <a:t></a:t>
                </a:r>
                <a:endParaRPr lang="hu-HU" sz="3412" dirty="0">
                  <a:solidFill>
                    <a:srgbClr val="FF6302"/>
                  </a:solidFill>
                  <a:cs typeface="+mn-cs"/>
                </a:endParaRPr>
              </a:p>
            </p:txBody>
          </p:sp>
          <p:sp>
            <p:nvSpPr>
              <p:cNvPr id="18" name="Rectangle 720"/>
              <p:cNvSpPr>
                <a:spLocks noChangeArrowheads="1"/>
              </p:cNvSpPr>
              <p:nvPr/>
            </p:nvSpPr>
            <p:spPr bwMode="auto">
              <a:xfrm>
                <a:off x="7498539" y="3939562"/>
                <a:ext cx="5366756" cy="6906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537614" eaLnBrk="1" hangingPunct="1">
                  <a:lnSpc>
                    <a:spcPts val="1882"/>
                  </a:lnSpc>
                </a:pPr>
                <a:r>
                  <a:rPr lang="hu-HU" sz="1588" b="1" dirty="0">
                    <a:solidFill>
                      <a:srgbClr val="FF6302"/>
                    </a:solidFill>
                    <a:latin typeface="Arial Narrow" pitchFamily="34" charset="0"/>
                    <a:cs typeface="+mn-cs"/>
                  </a:rPr>
                  <a:t>ütem: a felmelegített friss levegő </a:t>
                </a:r>
                <a:r>
                  <a:rPr lang="hu-HU" sz="1588" b="1" dirty="0" err="1">
                    <a:solidFill>
                      <a:srgbClr val="FF6302"/>
                    </a:solidFill>
                    <a:latin typeface="Arial Narrow" pitchFamily="34" charset="0"/>
                    <a:cs typeface="+mn-cs"/>
                  </a:rPr>
                  <a:t>befúvása</a:t>
                </a:r>
                <a:r>
                  <a:rPr lang="hu-HU" sz="1588" b="1" dirty="0">
                    <a:solidFill>
                      <a:srgbClr val="FF6302"/>
                    </a:solidFill>
                    <a:latin typeface="Arial Narrow" pitchFamily="34" charset="0"/>
                    <a:cs typeface="+mn-cs"/>
                  </a:rPr>
                  <a:t>,</a:t>
                </a:r>
              </a:p>
              <a:p>
                <a:pPr defTabSz="914233" eaLnBrk="1" fontAlgn="auto" hangingPunct="1">
                  <a:lnSpc>
                    <a:spcPts val="1882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588" b="1" dirty="0">
                    <a:solidFill>
                      <a:srgbClr val="FF6302"/>
                    </a:solidFill>
                    <a:latin typeface="Arial Narrow" pitchFamily="34" charset="0"/>
                    <a:cs typeface="+mn-cs"/>
                  </a:rPr>
                  <a:t>a tárolt hő visszanyerése a téglából, ~6 perc</a:t>
                </a:r>
                <a:endParaRPr lang="hu-HU" sz="3200" dirty="0">
                  <a:solidFill>
                    <a:srgbClr val="FF6302"/>
                  </a:solidFill>
                  <a:cs typeface="+mn-cs"/>
                </a:endParaRPr>
              </a:p>
            </p:txBody>
          </p:sp>
          <p:grpSp>
            <p:nvGrpSpPr>
              <p:cNvPr id="10" name="Csoportba foglalás 9"/>
              <p:cNvGrpSpPr/>
              <p:nvPr/>
            </p:nvGrpSpPr>
            <p:grpSpPr>
              <a:xfrm>
                <a:off x="6779804" y="4280822"/>
                <a:ext cx="649525" cy="346349"/>
                <a:chOff x="6713349" y="4219543"/>
                <a:chExt cx="649525" cy="346349"/>
              </a:xfrm>
            </p:grpSpPr>
            <p:sp>
              <p:nvSpPr>
                <p:cNvPr id="57" name="Rectangle 783"/>
                <p:cNvSpPr>
                  <a:spLocks noChangeArrowheads="1"/>
                </p:cNvSpPr>
                <p:nvPr/>
              </p:nvSpPr>
              <p:spPr bwMode="auto">
                <a:xfrm>
                  <a:off x="6713349" y="4249707"/>
                  <a:ext cx="649525" cy="282649"/>
                </a:xfrm>
                <a:prstGeom prst="rect">
                  <a:avLst/>
                </a:prstGeom>
                <a:solidFill>
                  <a:srgbClr val="FF630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53765" tIns="26883" rIns="53765" bIns="2688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33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sz="320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58" name="Rectangle 784"/>
                <p:cNvSpPr>
                  <a:spLocks noChangeArrowheads="1"/>
                </p:cNvSpPr>
                <p:nvPr/>
              </p:nvSpPr>
              <p:spPr bwMode="auto">
                <a:xfrm>
                  <a:off x="6750009" y="4219543"/>
                  <a:ext cx="329445" cy="346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537614" eaLnBrk="1" hangingPunct="1"/>
                  <a:r>
                    <a:rPr lang="hu-HU" sz="1588" b="1" dirty="0">
                      <a:solidFill>
                        <a:srgbClr val="FFFFFF"/>
                      </a:solidFill>
                      <a:latin typeface="Arial Narrow" pitchFamily="34" charset="0"/>
                      <a:cs typeface="+mn-cs"/>
                    </a:rPr>
                    <a:t>17 </a:t>
                  </a:r>
                  <a:endParaRPr lang="hu-HU" sz="3412" dirty="0">
                    <a:solidFill>
                      <a:prstClr val="black"/>
                    </a:solidFill>
                    <a:cs typeface="+mn-cs"/>
                  </a:endParaRPr>
                </a:p>
              </p:txBody>
            </p:sp>
            <p:sp>
              <p:nvSpPr>
                <p:cNvPr id="59" name="Rectangle 785"/>
                <p:cNvSpPr>
                  <a:spLocks noChangeArrowheads="1"/>
                </p:cNvSpPr>
                <p:nvPr/>
              </p:nvSpPr>
              <p:spPr bwMode="auto">
                <a:xfrm>
                  <a:off x="7024251" y="4219543"/>
                  <a:ext cx="115875" cy="346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537614" eaLnBrk="1" hangingPunct="1"/>
                  <a:r>
                    <a:rPr lang="hu-HU" sz="1588" b="1" dirty="0">
                      <a:solidFill>
                        <a:srgbClr val="FFFFFF"/>
                      </a:solidFill>
                      <a:latin typeface="Arial Narrow" pitchFamily="34" charset="0"/>
                      <a:cs typeface="+mn-cs"/>
                    </a:rPr>
                    <a:t>°</a:t>
                  </a:r>
                  <a:endParaRPr lang="hu-HU" sz="3412" dirty="0">
                    <a:solidFill>
                      <a:prstClr val="black"/>
                    </a:solidFill>
                    <a:cs typeface="+mn-cs"/>
                  </a:endParaRPr>
                </a:p>
              </p:txBody>
            </p:sp>
            <p:sp>
              <p:nvSpPr>
                <p:cNvPr id="60" name="Rectangle 786"/>
                <p:cNvSpPr>
                  <a:spLocks noChangeArrowheads="1"/>
                </p:cNvSpPr>
                <p:nvPr/>
              </p:nvSpPr>
              <p:spPr bwMode="auto">
                <a:xfrm>
                  <a:off x="7120848" y="4219543"/>
                  <a:ext cx="236291" cy="346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537614" eaLnBrk="1" hangingPunct="1"/>
                  <a:r>
                    <a:rPr lang="hu-HU" sz="1588" b="1" dirty="0">
                      <a:solidFill>
                        <a:srgbClr val="FFFFFF"/>
                      </a:solidFill>
                      <a:latin typeface="Arial Narrow" pitchFamily="34" charset="0"/>
                      <a:cs typeface="+mn-cs"/>
                    </a:rPr>
                    <a:t>C </a:t>
                  </a:r>
                  <a:endParaRPr lang="hu-HU" sz="3412" dirty="0">
                    <a:solidFill>
                      <a:prstClr val="black"/>
                    </a:solidFill>
                    <a:cs typeface="+mn-cs"/>
                  </a:endParaRPr>
                </a:p>
              </p:txBody>
            </p:sp>
          </p:grpSp>
        </p:grpSp>
        <p:grpSp>
          <p:nvGrpSpPr>
            <p:cNvPr id="43" name="Csoportba foglalás 42"/>
            <p:cNvGrpSpPr/>
            <p:nvPr/>
          </p:nvGrpSpPr>
          <p:grpSpPr>
            <a:xfrm>
              <a:off x="1079241" y="7322057"/>
              <a:ext cx="2901710" cy="826839"/>
              <a:chOff x="1079241" y="7322057"/>
              <a:chExt cx="2901710" cy="826839"/>
            </a:xfrm>
          </p:grpSpPr>
          <p:sp>
            <p:nvSpPr>
              <p:cNvPr id="51" name="Rectangle 776"/>
              <p:cNvSpPr>
                <a:spLocks noChangeArrowheads="1"/>
              </p:cNvSpPr>
              <p:nvPr/>
            </p:nvSpPr>
            <p:spPr bwMode="auto">
              <a:xfrm>
                <a:off x="1165808" y="7322057"/>
                <a:ext cx="500744" cy="6979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537614" eaLnBrk="1" hangingPunct="1"/>
                <a:r>
                  <a:rPr lang="hu-HU" sz="3200" b="1" dirty="0">
                    <a:solidFill>
                      <a:srgbClr val="0000FF"/>
                    </a:solidFill>
                    <a:latin typeface="Wingdings" pitchFamily="2" charset="2"/>
                    <a:cs typeface="+mn-cs"/>
                  </a:rPr>
                  <a:t></a:t>
                </a:r>
                <a:endParaRPr lang="hu-HU" sz="3412" dirty="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52" name="Rectangle 777"/>
              <p:cNvSpPr>
                <a:spLocks noChangeArrowheads="1"/>
              </p:cNvSpPr>
              <p:nvPr/>
            </p:nvSpPr>
            <p:spPr bwMode="auto">
              <a:xfrm>
                <a:off x="1789871" y="7498523"/>
                <a:ext cx="2191080" cy="581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233" eaLnBrk="1" fontAlgn="auto" hangingPunct="1">
                  <a:lnSpc>
                    <a:spcPts val="1648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588" b="1" dirty="0">
                    <a:solidFill>
                      <a:srgbClr val="0033CC"/>
                    </a:solidFill>
                    <a:latin typeface="Arial Narrow" pitchFamily="34" charset="0"/>
                    <a:cs typeface="+mn-cs"/>
                  </a:rPr>
                  <a:t>ütem: a friss, hideg levegő beszívása</a:t>
                </a:r>
                <a:endParaRPr lang="hu-HU" sz="1588" dirty="0">
                  <a:solidFill>
                    <a:srgbClr val="0033CC"/>
                  </a:solidFill>
                  <a:cs typeface="+mn-cs"/>
                </a:endParaRPr>
              </a:p>
            </p:txBody>
          </p:sp>
          <p:grpSp>
            <p:nvGrpSpPr>
              <p:cNvPr id="14" name="Csoportba foglalás 13"/>
              <p:cNvGrpSpPr/>
              <p:nvPr/>
            </p:nvGrpSpPr>
            <p:grpSpPr>
              <a:xfrm>
                <a:off x="1079241" y="7802546"/>
                <a:ext cx="649525" cy="346350"/>
                <a:chOff x="4013778" y="7790864"/>
                <a:chExt cx="649525" cy="346350"/>
              </a:xfrm>
            </p:grpSpPr>
            <p:sp>
              <p:nvSpPr>
                <p:cNvPr id="65" name="Rectangle 791"/>
                <p:cNvSpPr>
                  <a:spLocks noChangeArrowheads="1"/>
                </p:cNvSpPr>
                <p:nvPr/>
              </p:nvSpPr>
              <p:spPr bwMode="auto">
                <a:xfrm>
                  <a:off x="4013778" y="7825398"/>
                  <a:ext cx="649525" cy="283732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53765" tIns="26883" rIns="53765" bIns="2688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33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sz="3200">
                    <a:solidFill>
                      <a:prstClr val="black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66" name="Rectangle 792"/>
                <p:cNvSpPr>
                  <a:spLocks noChangeArrowheads="1"/>
                </p:cNvSpPr>
                <p:nvPr/>
              </p:nvSpPr>
              <p:spPr bwMode="auto">
                <a:xfrm>
                  <a:off x="4078580" y="7790864"/>
                  <a:ext cx="79522" cy="3463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537614" eaLnBrk="1" hangingPunct="1"/>
                  <a:r>
                    <a:rPr lang="hu-HU" sz="1588" b="1">
                      <a:solidFill>
                        <a:srgbClr val="FFFFFF"/>
                      </a:solidFill>
                      <a:latin typeface="Arial Narrow" pitchFamily="34" charset="0"/>
                      <a:cs typeface="+mn-cs"/>
                    </a:rPr>
                    <a:t>-</a:t>
                  </a:r>
                  <a:endParaRPr lang="hu-HU" sz="3412">
                    <a:solidFill>
                      <a:prstClr val="black"/>
                    </a:solidFill>
                    <a:cs typeface="+mn-cs"/>
                  </a:endParaRPr>
                </a:p>
              </p:txBody>
            </p:sp>
            <p:sp>
              <p:nvSpPr>
                <p:cNvPr id="67" name="Rectangle 793"/>
                <p:cNvSpPr>
                  <a:spLocks noChangeArrowheads="1"/>
                </p:cNvSpPr>
                <p:nvPr/>
              </p:nvSpPr>
              <p:spPr bwMode="auto">
                <a:xfrm>
                  <a:off x="4145197" y="7790864"/>
                  <a:ext cx="197668" cy="346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537614" eaLnBrk="1" hangingPunct="1"/>
                  <a:r>
                    <a:rPr lang="hu-HU" sz="1588" b="1" dirty="0">
                      <a:solidFill>
                        <a:srgbClr val="FFFFFF"/>
                      </a:solidFill>
                      <a:latin typeface="Arial Narrow" pitchFamily="34" charset="0"/>
                      <a:cs typeface="+mn-cs"/>
                    </a:rPr>
                    <a:t>2 </a:t>
                  </a:r>
                  <a:endParaRPr lang="hu-HU" sz="3412" dirty="0">
                    <a:solidFill>
                      <a:prstClr val="black"/>
                    </a:solidFill>
                    <a:cs typeface="+mn-cs"/>
                  </a:endParaRPr>
                </a:p>
              </p:txBody>
            </p:sp>
            <p:sp>
              <p:nvSpPr>
                <p:cNvPr id="68" name="Rectangle 794"/>
                <p:cNvSpPr>
                  <a:spLocks noChangeArrowheads="1"/>
                </p:cNvSpPr>
                <p:nvPr/>
              </p:nvSpPr>
              <p:spPr bwMode="auto">
                <a:xfrm>
                  <a:off x="4309521" y="7790864"/>
                  <a:ext cx="115875" cy="346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537614" eaLnBrk="1" hangingPunct="1"/>
                  <a:r>
                    <a:rPr lang="hu-HU" sz="1588" b="1" dirty="0">
                      <a:solidFill>
                        <a:srgbClr val="FFFFFF"/>
                      </a:solidFill>
                      <a:latin typeface="Arial Narrow" pitchFamily="34" charset="0"/>
                      <a:cs typeface="+mn-cs"/>
                    </a:rPr>
                    <a:t>°</a:t>
                  </a:r>
                  <a:endParaRPr lang="hu-HU" sz="3412" dirty="0">
                    <a:solidFill>
                      <a:prstClr val="black"/>
                    </a:solidFill>
                    <a:cs typeface="+mn-cs"/>
                  </a:endParaRPr>
                </a:p>
              </p:txBody>
            </p:sp>
            <p:sp>
              <p:nvSpPr>
                <p:cNvPr id="69" name="Rectangle 795"/>
                <p:cNvSpPr>
                  <a:spLocks noChangeArrowheads="1"/>
                </p:cNvSpPr>
                <p:nvPr/>
              </p:nvSpPr>
              <p:spPr bwMode="auto">
                <a:xfrm>
                  <a:off x="4406117" y="7790864"/>
                  <a:ext cx="236291" cy="346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537614" eaLnBrk="1" hangingPunct="1"/>
                  <a:r>
                    <a:rPr lang="hu-HU" sz="1588" b="1" dirty="0">
                      <a:solidFill>
                        <a:srgbClr val="FFFFFF"/>
                      </a:solidFill>
                      <a:latin typeface="Arial Narrow" pitchFamily="34" charset="0"/>
                      <a:cs typeface="+mn-cs"/>
                    </a:rPr>
                    <a:t>C </a:t>
                  </a:r>
                  <a:endParaRPr lang="hu-HU" sz="3412" dirty="0">
                    <a:solidFill>
                      <a:prstClr val="black"/>
                    </a:solidFill>
                    <a:cs typeface="+mn-cs"/>
                  </a:endParaRPr>
                </a:p>
              </p:txBody>
            </p:sp>
          </p:grpSp>
        </p:grpSp>
        <p:grpSp>
          <p:nvGrpSpPr>
            <p:cNvPr id="3" name="Csoportba foglalás 2"/>
            <p:cNvGrpSpPr/>
            <p:nvPr/>
          </p:nvGrpSpPr>
          <p:grpSpPr>
            <a:xfrm rot="10800000">
              <a:off x="4884249" y="3881368"/>
              <a:ext cx="1877154" cy="3707059"/>
              <a:chOff x="2763694" y="3724736"/>
              <a:chExt cx="1877154" cy="3707059"/>
            </a:xfrm>
          </p:grpSpPr>
          <p:sp>
            <p:nvSpPr>
              <p:cNvPr id="443" name="Kanyar jobbra 442"/>
              <p:cNvSpPr/>
              <p:nvPr/>
            </p:nvSpPr>
            <p:spPr>
              <a:xfrm rot="16200000" flipH="1">
                <a:off x="3455564" y="3694064"/>
                <a:ext cx="1154612" cy="1215956"/>
              </a:xfrm>
              <a:prstGeom prst="bentArrow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53765" tIns="26883" rIns="53765" bIns="26883" numCol="1" anchor="t" anchorCtr="0" compatLnSpc="1">
                <a:prstTxWarp prst="textNoShape">
                  <a:avLst/>
                </a:prstTxWarp>
              </a:bodyPr>
              <a:lstStyle/>
              <a:p>
                <a:pPr defTabSz="914233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hu-HU" sz="3200">
                  <a:solidFill>
                    <a:prstClr val="black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442" name="Kanyar jobbra 441"/>
              <p:cNvSpPr/>
              <p:nvPr/>
            </p:nvSpPr>
            <p:spPr>
              <a:xfrm rot="10800000">
                <a:off x="2763694" y="4378284"/>
                <a:ext cx="1091956" cy="3053511"/>
              </a:xfrm>
              <a:prstGeom prst="bentArrow">
                <a:avLst/>
              </a:prstGeom>
              <a:gradFill flip="none" rotWithShape="1">
                <a:gsLst>
                  <a:gs pos="0">
                    <a:srgbClr val="0033CC"/>
                  </a:gs>
                  <a:gs pos="66000">
                    <a:srgbClr val="EAC114"/>
                  </a:gs>
                  <a:gs pos="33000">
                    <a:srgbClr val="0070C0"/>
                  </a:gs>
                  <a:gs pos="100000">
                    <a:srgbClr val="FF6302"/>
                  </a:gs>
                </a:gsLst>
                <a:lin ang="162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53765" tIns="26883" rIns="53765" bIns="26883" numCol="1" anchor="t" anchorCtr="0" compatLnSpc="1">
                <a:prstTxWarp prst="textNoShape">
                  <a:avLst/>
                </a:prstTxWarp>
              </a:bodyPr>
              <a:lstStyle/>
              <a:p>
                <a:pPr defTabSz="914233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hu-HU" sz="3200">
                  <a:solidFill>
                    <a:prstClr val="black"/>
                  </a:solidFill>
                  <a:latin typeface="Calibri" panose="020F0502020204030204"/>
                  <a:cs typeface="+mn-cs"/>
                </a:endParaRPr>
              </a:p>
            </p:txBody>
          </p:sp>
        </p:grpSp>
      </p:grpSp>
      <p:cxnSp>
        <p:nvCxnSpPr>
          <p:cNvPr id="44" name="Egyenes összekötő 43"/>
          <p:cNvCxnSpPr/>
          <p:nvPr/>
        </p:nvCxnSpPr>
        <p:spPr>
          <a:xfrm>
            <a:off x="7911225" y="6326188"/>
            <a:ext cx="8410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1" name="Rectangle 7"/>
          <p:cNvSpPr>
            <a:spLocks noChangeArrowheads="1"/>
          </p:cNvSpPr>
          <p:nvPr/>
        </p:nvSpPr>
        <p:spPr bwMode="auto">
          <a:xfrm>
            <a:off x="8062" y="9002"/>
            <a:ext cx="3070227" cy="166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hu-HU" sz="2800" b="1" dirty="0" smtClean="0"/>
              <a:t>A </a:t>
            </a:r>
            <a:r>
              <a:rPr lang="en-US" sz="3600" b="1" i="1" dirty="0" err="1">
                <a:solidFill>
                  <a:srgbClr val="008000"/>
                </a:solidFill>
                <a:latin typeface="Bahamas" pitchFamily="34" charset="0"/>
                <a:cs typeface="+mn-cs"/>
              </a:rPr>
              <a:t>FluctuVent</a:t>
            </a:r>
            <a:r>
              <a:rPr lang="hu-H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</a:p>
          <a:p>
            <a:pPr algn="ctr" eaLnBrk="1" hangingPunct="1">
              <a:defRPr/>
            </a:pPr>
            <a:r>
              <a:rPr lang="hu-HU" sz="2800" b="1" dirty="0" smtClean="0">
                <a:latin typeface="+mn-lt"/>
                <a:cs typeface="+mn-cs"/>
              </a:rPr>
              <a:t>szellőzés</a:t>
            </a:r>
          </a:p>
          <a:p>
            <a:pPr algn="ctr" eaLnBrk="1" hangingPunct="1">
              <a:defRPr/>
            </a:pPr>
            <a:r>
              <a:rPr lang="hu-HU" sz="2800" b="1" dirty="0" smtClean="0">
                <a:latin typeface="+mn-lt"/>
                <a:cs typeface="+mn-cs"/>
              </a:rPr>
              <a:t>elvi sémája télen</a:t>
            </a:r>
            <a:endParaRPr lang="hu-HU" sz="2800" b="1" dirty="0">
              <a:latin typeface="+mn-lt"/>
              <a:cs typeface="+mn-cs"/>
            </a:endParaRPr>
          </a:p>
        </p:txBody>
      </p:sp>
      <p:sp>
        <p:nvSpPr>
          <p:cNvPr id="452" name="Téglalap 451"/>
          <p:cNvSpPr>
            <a:spLocks noChangeArrowheads="1"/>
          </p:cNvSpPr>
          <p:nvPr/>
        </p:nvSpPr>
        <p:spPr bwMode="auto">
          <a:xfrm>
            <a:off x="6278698" y="4113176"/>
            <a:ext cx="27289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1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1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1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hu-HU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</a:rPr>
              <a:t>η</a:t>
            </a:r>
            <a:r>
              <a:rPr kumimoji="0" lang="hu-HU" altLang="hu-HU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</a:rPr>
              <a:t> &gt; 75% </a:t>
            </a:r>
            <a:endParaRPr kumimoji="0" lang="hu-HU" altLang="hu-HU" sz="6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0"/>
      <p:bldP spid="4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813166"/>
            <a:ext cx="9103346" cy="518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b="1" i="1" dirty="0" err="1" smtClean="0">
                <a:solidFill>
                  <a:srgbClr val="66FF33"/>
                </a:solidFill>
                <a:latin typeface="Bahamas" pitchFamily="34" charset="0"/>
              </a:rPr>
              <a:t>FluctuVent</a:t>
            </a:r>
            <a:r>
              <a:rPr lang="hu-H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szellőzőkürtő kialakítása a külső falban:</a:t>
            </a:r>
            <a:endParaRPr lang="hu-HU" sz="28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715963" indent="-354013" eaLnBrk="1" hangingPunct="1">
              <a:buFont typeface="Courier New" panose="02070309020205020404" pitchFamily="49" charset="0"/>
              <a:buChar char="o"/>
              <a:defRPr/>
            </a:pPr>
            <a:r>
              <a:rPr lang="hu-HU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csiszolt </a:t>
            </a:r>
            <a:r>
              <a:rPr lang="hu-HU" sz="2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téglafalazatban</a:t>
            </a: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endParaRPr lang="hu-HU" sz="22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714375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hu-HU" sz="2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hagyományos téglafalazatban</a:t>
            </a:r>
            <a:r>
              <a:rPr lang="hu-HU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EPS habarcskirekesztő sablonnal</a:t>
            </a:r>
            <a:endParaRPr lang="hu-HU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9877" name="Picture 2"/>
          <p:cNvPicPr>
            <a:picLocks noChangeAspect="1" noChangeArrowheads="1"/>
          </p:cNvPicPr>
          <p:nvPr/>
        </p:nvPicPr>
        <p:blipFill rotWithShape="1"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1"/>
          <a:stretch/>
        </p:blipFill>
        <p:spPr bwMode="auto">
          <a:xfrm>
            <a:off x="2045996" y="3172968"/>
            <a:ext cx="3314647" cy="282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92"/>
          <a:stretch/>
        </p:blipFill>
        <p:spPr bwMode="auto">
          <a:xfrm>
            <a:off x="143851" y="1060322"/>
            <a:ext cx="2672059" cy="2733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109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2" t="11511"/>
          <a:stretch>
            <a:fillRect/>
          </a:stretch>
        </p:blipFill>
        <p:spPr bwMode="auto">
          <a:xfrm>
            <a:off x="5401296" y="1168972"/>
            <a:ext cx="3702050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0" y="427207"/>
            <a:ext cx="91440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533400" eaLnBrk="1" hangingPunct="1">
              <a:lnSpc>
                <a:spcPts val="3000"/>
              </a:lnSpc>
              <a:defRPr/>
            </a:pPr>
            <a:r>
              <a:rPr lang="hu-H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 </a:t>
            </a:r>
            <a:r>
              <a:rPr lang="en-US" sz="2800" b="1" i="1" dirty="0" err="1">
                <a:solidFill>
                  <a:srgbClr val="66FF33"/>
                </a:solidFill>
                <a:latin typeface="Bahamas" pitchFamily="34" charset="0"/>
              </a:rPr>
              <a:t>FluctuVent</a:t>
            </a:r>
            <a:r>
              <a:rPr lang="hu-HU" sz="2800" b="1" i="1" dirty="0">
                <a:solidFill>
                  <a:srgbClr val="66FF33"/>
                </a:solidFill>
                <a:latin typeface="Bahamas" pitchFamily="34" charset="0"/>
              </a:rPr>
              <a:t> </a:t>
            </a:r>
            <a:r>
              <a:rPr lang="hu-HU" sz="2800" b="1" i="1" dirty="0" smtClean="0">
                <a:solidFill>
                  <a:srgbClr val="66FF33"/>
                </a:solidFill>
                <a:latin typeface="Bahamas" pitchFamily="34" charset="0"/>
              </a:rPr>
              <a:t> </a:t>
            </a:r>
            <a:r>
              <a:rPr lang="hu-H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szellőző </a:t>
            </a:r>
            <a:r>
              <a:rPr lang="hu-H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rendszer alkalmazható:</a:t>
            </a:r>
          </a:p>
          <a:p>
            <a:pPr lvl="1" defTabSz="533400" eaLnBrk="1" hangingPunct="1">
              <a:lnSpc>
                <a:spcPts val="3000"/>
              </a:lnSpc>
              <a:buFont typeface="Courier New" pitchFamily="49" charset="0"/>
              <a:buChar char="o"/>
              <a:defRPr/>
            </a:pPr>
            <a:r>
              <a:rPr lang="hu-H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(nem minősített) passzív- </a:t>
            </a:r>
            <a:r>
              <a:rPr lang="hu-H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és nem passzívházakban,</a:t>
            </a:r>
          </a:p>
          <a:p>
            <a:pPr lvl="1" defTabSz="533400" eaLnBrk="1" hangingPunct="1">
              <a:lnSpc>
                <a:spcPts val="3000"/>
              </a:lnSpc>
              <a:buFont typeface="Courier New" pitchFamily="49" charset="0"/>
              <a:buChar char="o"/>
              <a:defRPr/>
            </a:pPr>
            <a:r>
              <a:rPr lang="hu-H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hagyományos </a:t>
            </a:r>
            <a:r>
              <a:rPr lang="hu-H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és csiszolt tégla falazatban egyaránt,</a:t>
            </a:r>
          </a:p>
          <a:p>
            <a:pPr lvl="1" defTabSz="533400" eaLnBrk="1" hangingPunct="1">
              <a:lnSpc>
                <a:spcPts val="3000"/>
              </a:lnSpc>
              <a:buFont typeface="Courier New" pitchFamily="49" charset="0"/>
              <a:buChar char="o"/>
              <a:defRPr/>
            </a:pPr>
            <a:r>
              <a:rPr lang="hu-H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családi </a:t>
            </a:r>
            <a:r>
              <a:rPr lang="hu-H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házakban, társasházakban, lakóparkokban, </a:t>
            </a:r>
            <a:br>
              <a:rPr lang="hu-H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hu-H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 hétvégi házakban, nyaralókban,</a:t>
            </a:r>
          </a:p>
          <a:p>
            <a:pPr lvl="1" defTabSz="533400" eaLnBrk="1" hangingPunct="1">
              <a:lnSpc>
                <a:spcPts val="3000"/>
              </a:lnSpc>
              <a:buFont typeface="Courier New" pitchFamily="49" charset="0"/>
              <a:buChar char="o"/>
              <a:defRPr/>
            </a:pPr>
            <a:r>
              <a:rPr lang="hu-HU" sz="2400" dirty="0">
                <a:solidFill>
                  <a:srgbClr val="FFFFFF"/>
                </a:solidFill>
                <a:latin typeface="Arial"/>
              </a:rPr>
              <a:t> </a:t>
            </a:r>
            <a:r>
              <a:rPr lang="hu-H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ahol a központi szellőzés túl drága volna: kis irodák</a:t>
            </a:r>
            <a:r>
              <a:rPr lang="hu-H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…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787376"/>
            <a:ext cx="9144000" cy="152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800100" lvl="1" indent="-342900" defTabSz="533400" eaLnBrk="1" hangingPunct="1">
              <a:lnSpc>
                <a:spcPts val="2800"/>
              </a:lnSpc>
              <a:buFont typeface="Courier New" panose="02070309020205020404" pitchFamily="49" charset="0"/>
              <a:buChar char="o"/>
              <a:defRPr/>
            </a:pPr>
            <a:r>
              <a:rPr lang="hu-H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meglévő épületeknél </a:t>
            </a: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≥ </a:t>
            </a:r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 cm </a:t>
            </a:r>
            <a:r>
              <a:rPr lang="hu-H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vastag utólagos </a:t>
            </a: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külső hőszigetelés </a:t>
            </a:r>
            <a:r>
              <a:rPr lang="hu-H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esetén (ha a régi vakolat megmarad),</a:t>
            </a:r>
            <a:endParaRPr lang="hu-H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00100" lvl="1" indent="-342900" defTabSz="533400" eaLnBrk="1" hangingPunct="1">
              <a:lnSpc>
                <a:spcPts val="2800"/>
              </a:lnSpc>
              <a:buFont typeface="Courier New" panose="02070309020205020404" pitchFamily="49" charset="0"/>
              <a:buChar char="o"/>
              <a:defRPr/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tetszőleges falazatú új épületeknél, ha </a:t>
            </a:r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≥ 16 </a:t>
            </a: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cm </a:t>
            </a:r>
            <a:r>
              <a:rPr lang="hu-H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vastag külső </a:t>
            </a: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hőszigetelést alkalmaznak</a:t>
            </a:r>
            <a:r>
              <a:rPr lang="hu-H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2" name="Téglalap 1"/>
          <p:cNvSpPr/>
          <p:nvPr/>
        </p:nvSpPr>
        <p:spPr>
          <a:xfrm>
            <a:off x="0" y="315616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hu-H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Újabb ötlet:</a:t>
            </a:r>
          </a:p>
          <a:p>
            <a:pPr algn="ctr">
              <a:lnSpc>
                <a:spcPts val="3000"/>
              </a:lnSpc>
            </a:pP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Nem csak új ház építésénél és nem csak égetett üreges agyagtégla falazat esetén alkalmazható, hanem a külső hőszigetelésbe integrálva is!</a:t>
            </a:r>
            <a:endParaRPr lang="hu-H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8019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/>
      <p:bldP spid="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1" b="46525"/>
          <a:stretch/>
        </p:blipFill>
        <p:spPr>
          <a:xfrm>
            <a:off x="3003804" y="703480"/>
            <a:ext cx="3136392" cy="2030576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275" y="2734056"/>
            <a:ext cx="1773352" cy="1833867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0" y="5714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66FF33"/>
                </a:solidFill>
                <a:latin typeface="Bahamas" pitchFamily="34" charset="0"/>
              </a:rPr>
              <a:t>FluctuVent</a:t>
            </a:r>
            <a:r>
              <a:rPr lang="hu-HU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kürtő a hőszigetelésben</a:t>
            </a:r>
            <a:endParaRPr lang="hu-HU" sz="2800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3" b="1"/>
          <a:stretch/>
        </p:blipFill>
        <p:spPr>
          <a:xfrm>
            <a:off x="3010327" y="4570041"/>
            <a:ext cx="3130881" cy="2028458"/>
          </a:xfrm>
          <a:prstGeom prst="rect">
            <a:avLst/>
          </a:prstGeom>
        </p:spPr>
      </p:pic>
      <p:sp>
        <p:nvSpPr>
          <p:cNvPr id="6" name="Rectangle 1162"/>
          <p:cNvSpPr>
            <a:spLocks noChangeArrowheads="1"/>
          </p:cNvSpPr>
          <p:nvPr/>
        </p:nvSpPr>
        <p:spPr bwMode="auto">
          <a:xfrm>
            <a:off x="5713349" y="3505432"/>
            <a:ext cx="296430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537614" eaLnBrk="1" hangingPunct="1"/>
            <a:r>
              <a:rPr lang="hu-HU" sz="2400" b="1" dirty="0" smtClean="0">
                <a:latin typeface="Arial Narrow" pitchFamily="34" charset="0"/>
                <a:cs typeface="+mn-cs"/>
              </a:rPr>
              <a:t>10/50 N+F síkra csiszolt válaszfaltégla</a:t>
            </a:r>
          </a:p>
        </p:txBody>
      </p:sp>
      <p:sp>
        <p:nvSpPr>
          <p:cNvPr id="7" name="Rectangle 1162"/>
          <p:cNvSpPr>
            <a:spLocks noChangeArrowheads="1"/>
          </p:cNvSpPr>
          <p:nvPr/>
        </p:nvSpPr>
        <p:spPr bwMode="auto">
          <a:xfrm>
            <a:off x="5713349" y="1251081"/>
            <a:ext cx="34306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537614" eaLnBrk="1" hangingPunct="1"/>
            <a:r>
              <a:rPr lang="hu-HU" sz="2400" b="1" dirty="0" smtClean="0">
                <a:latin typeface="GreekS" panose="00000400000000000000" pitchFamily="2" charset="0"/>
                <a:cs typeface="+mn-cs"/>
              </a:rPr>
              <a:t>F</a:t>
            </a:r>
            <a:r>
              <a:rPr lang="hu-HU" sz="2400" b="1" dirty="0" smtClean="0">
                <a:latin typeface="Arial Narrow" pitchFamily="34" charset="0"/>
                <a:cs typeface="+mn-cs"/>
              </a:rPr>
              <a:t>125 mm faláttörés</a:t>
            </a:r>
          </a:p>
        </p:txBody>
      </p:sp>
    </p:spTree>
    <p:extLst>
      <p:ext uri="{BB962C8B-B14F-4D97-AF65-F5344CB8AC3E}">
        <p14:creationId xmlns:p14="http://schemas.microsoft.com/office/powerpoint/2010/main" val="418996090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26" y="1008585"/>
            <a:ext cx="4400474" cy="3165927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223838"/>
            <a:ext cx="91440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3600" b="1" i="1" dirty="0" err="1">
                <a:solidFill>
                  <a:srgbClr val="66FF33"/>
                </a:solidFill>
                <a:latin typeface="Bahamas" pitchFamily="34" charset="0"/>
                <a:cs typeface="+mn-cs"/>
              </a:rPr>
              <a:t>FluctuVent</a:t>
            </a:r>
            <a:r>
              <a:rPr lang="hu-HU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a szellőző </a:t>
            </a:r>
            <a:r>
              <a:rPr lang="hu-H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tégla két fajtája</a:t>
            </a:r>
            <a:endParaRPr lang="hu-HU" sz="28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4447234" y="3429000"/>
            <a:ext cx="4696766" cy="3182388"/>
            <a:chOff x="4447234" y="3429000"/>
            <a:chExt cx="4696766" cy="3182388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7234" y="3429000"/>
              <a:ext cx="4696766" cy="3182388"/>
            </a:xfrm>
            <a:prstGeom prst="rect">
              <a:avLst/>
            </a:prstGeom>
          </p:spPr>
        </p:pic>
        <p:cxnSp>
          <p:nvCxnSpPr>
            <p:cNvPr id="6" name="Egyenes összekötő nyíllal 5"/>
            <p:cNvCxnSpPr/>
            <p:nvPr/>
          </p:nvCxnSpPr>
          <p:spPr bwMode="auto">
            <a:xfrm flipH="1" flipV="1">
              <a:off x="5870448" y="5605272"/>
              <a:ext cx="1280446" cy="545497"/>
            </a:xfrm>
            <a:prstGeom prst="straightConnector1">
              <a:avLst/>
            </a:prstGeom>
            <a:solidFill>
              <a:schemeClr val="tx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Egyenes összekötő nyíllal 8"/>
            <p:cNvCxnSpPr/>
            <p:nvPr/>
          </p:nvCxnSpPr>
          <p:spPr bwMode="auto">
            <a:xfrm flipH="1" flipV="1">
              <a:off x="5776913" y="4407694"/>
              <a:ext cx="1373981" cy="1743076"/>
            </a:xfrm>
            <a:prstGeom prst="straightConnector1">
              <a:avLst/>
            </a:prstGeom>
            <a:solidFill>
              <a:schemeClr val="tx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568" y="105138"/>
            <a:ext cx="2182670" cy="23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5703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Csoportba foglalás 15"/>
          <p:cNvGrpSpPr/>
          <p:nvPr/>
        </p:nvGrpSpPr>
        <p:grpSpPr>
          <a:xfrm>
            <a:off x="162941" y="1094675"/>
            <a:ext cx="8806942" cy="4367016"/>
            <a:chOff x="162941" y="1094675"/>
            <a:chExt cx="8806942" cy="4367016"/>
          </a:xfrm>
        </p:grpSpPr>
        <p:sp>
          <p:nvSpPr>
            <p:cNvPr id="4" name="Téglalap 3"/>
            <p:cNvSpPr/>
            <p:nvPr/>
          </p:nvSpPr>
          <p:spPr bwMode="auto">
            <a:xfrm>
              <a:off x="162941" y="1094675"/>
              <a:ext cx="8806942" cy="4367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60" name="Picture 671"/>
            <p:cNvPicPr>
              <a:picLocks noChangeAspect="1" noChangeArrowheads="1"/>
            </p:cNvPicPr>
            <p:nvPr/>
          </p:nvPicPr>
          <p:blipFill>
            <a:blip r:embed="rId3" cstate="print"/>
            <a:srcRect l="6156" r="9286" b="7549"/>
            <a:stretch>
              <a:fillRect/>
            </a:stretch>
          </p:blipFill>
          <p:spPr bwMode="auto">
            <a:xfrm>
              <a:off x="867577" y="1171276"/>
              <a:ext cx="7869669" cy="4102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Text Box 754"/>
            <p:cNvSpPr txBox="1">
              <a:spLocks noChangeArrowheads="1"/>
            </p:cNvSpPr>
            <p:nvPr/>
          </p:nvSpPr>
          <p:spPr bwMode="auto">
            <a:xfrm>
              <a:off x="871165" y="1366747"/>
              <a:ext cx="81884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2951163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a belső</a:t>
              </a:r>
            </a:p>
            <a:p>
              <a:pPr marL="0" marR="0" lvl="0" indent="0" algn="ctr" defTabSz="2951163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levegő</a:t>
              </a:r>
              <a:endPara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cs typeface="+mn-cs"/>
              </a:endParaRPr>
            </a:p>
          </p:txBody>
        </p:sp>
        <p:sp>
          <p:nvSpPr>
            <p:cNvPr id="62" name="Text Box 754"/>
            <p:cNvSpPr txBox="1">
              <a:spLocks noChangeArrowheads="1"/>
            </p:cNvSpPr>
            <p:nvPr/>
          </p:nvSpPr>
          <p:spPr bwMode="auto">
            <a:xfrm>
              <a:off x="886237" y="4388823"/>
              <a:ext cx="816782" cy="682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2951163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a külső</a:t>
              </a:r>
            </a:p>
            <a:p>
              <a:pPr marL="0" marR="0" lvl="0" indent="0" algn="ctr" defTabSz="2951163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levegő</a:t>
              </a:r>
              <a:endPara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Narrow" pitchFamily="34" charset="0"/>
                <a:cs typeface="+mn-cs"/>
              </a:endParaRPr>
            </a:p>
          </p:txBody>
        </p:sp>
        <p:sp>
          <p:nvSpPr>
            <p:cNvPr id="63" name="Text Box 754"/>
            <p:cNvSpPr txBox="1">
              <a:spLocks noChangeArrowheads="1"/>
            </p:cNvSpPr>
            <p:nvPr/>
          </p:nvSpPr>
          <p:spPr bwMode="auto">
            <a:xfrm>
              <a:off x="757431" y="2650898"/>
              <a:ext cx="1092668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2951163" eaLnBrk="1" fontAlgn="auto" latinLnBrk="0" hangingPunct="1">
                <a:lnSpc>
                  <a:spcPct val="2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302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a felső</a:t>
              </a:r>
            </a:p>
            <a:p>
              <a:pPr marL="0" marR="0" lvl="0" indent="0" algn="ctr" defTabSz="2951163" eaLnBrk="1" fontAlgn="auto" latinLnBrk="0" hangingPunct="1">
                <a:lnSpc>
                  <a:spcPct val="2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302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rácsnál</a:t>
              </a:r>
              <a:endPara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6302"/>
                </a:solidFill>
                <a:effectLst/>
                <a:uLnTx/>
                <a:uFillTx/>
                <a:latin typeface="Arial Narrow" pitchFamily="34" charset="0"/>
                <a:cs typeface="+mn-cs"/>
              </a:endParaRPr>
            </a:p>
          </p:txBody>
        </p:sp>
        <p:sp>
          <p:nvSpPr>
            <p:cNvPr id="64" name="Text Box 754"/>
            <p:cNvSpPr txBox="1">
              <a:spLocks noChangeArrowheads="1"/>
            </p:cNvSpPr>
            <p:nvPr/>
          </p:nvSpPr>
          <p:spPr bwMode="auto">
            <a:xfrm>
              <a:off x="731999" y="3784360"/>
              <a:ext cx="1186379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2951163" eaLnBrk="1" fontAlgn="auto" latinLnBrk="0" hangingPunct="1">
                <a:lnSpc>
                  <a:spcPct val="2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az alsó</a:t>
              </a:r>
            </a:p>
            <a:p>
              <a:pPr marL="0" marR="0" lvl="0" indent="0" algn="ctr" defTabSz="2951163" eaLnBrk="1" fontAlgn="auto" latinLnBrk="0" hangingPunct="1">
                <a:lnSpc>
                  <a:spcPct val="2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rácsnál</a:t>
              </a:r>
              <a:endPara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Arial Narrow" pitchFamily="34" charset="0"/>
                <a:cs typeface="+mn-cs"/>
              </a:endParaRPr>
            </a:p>
          </p:txBody>
        </p:sp>
        <p:sp>
          <p:nvSpPr>
            <p:cNvPr id="65" name="Rectangle 463"/>
            <p:cNvSpPr>
              <a:spLocks noChangeArrowheads="1"/>
            </p:cNvSpPr>
            <p:nvPr/>
          </p:nvSpPr>
          <p:spPr bwMode="auto">
            <a:xfrm>
              <a:off x="8393963" y="4937852"/>
              <a:ext cx="247663" cy="242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29511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Idő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66" name="Text Box 754"/>
            <p:cNvSpPr txBox="1">
              <a:spLocks noChangeArrowheads="1"/>
            </p:cNvSpPr>
            <p:nvPr/>
          </p:nvSpPr>
          <p:spPr bwMode="auto">
            <a:xfrm>
              <a:off x="3822158" y="1321240"/>
              <a:ext cx="1346937" cy="605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2951163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 elhasznált elszívása  </a:t>
              </a:r>
              <a:endPara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cs typeface="+mn-cs"/>
              </a:endParaRPr>
            </a:p>
          </p:txBody>
        </p:sp>
        <p:sp>
          <p:nvSpPr>
            <p:cNvPr id="67" name="Text Box 754"/>
            <p:cNvSpPr txBox="1">
              <a:spLocks noChangeArrowheads="1"/>
            </p:cNvSpPr>
            <p:nvPr/>
          </p:nvSpPr>
          <p:spPr bwMode="auto">
            <a:xfrm>
              <a:off x="5216803" y="1331809"/>
              <a:ext cx="1096898" cy="605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2951163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302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friss</a:t>
              </a:r>
            </a:p>
            <a:p>
              <a:pPr marL="0" marR="0" lvl="0" indent="0" defTabSz="2951163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6302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befúvása</a:t>
              </a:r>
              <a:endPara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6302"/>
                </a:solidFill>
                <a:effectLst/>
                <a:uLnTx/>
                <a:uFillTx/>
                <a:latin typeface="Arial Narrow" pitchFamily="34" charset="0"/>
                <a:cs typeface="+mn-cs"/>
              </a:endParaRPr>
            </a:p>
          </p:txBody>
        </p:sp>
        <p:sp>
          <p:nvSpPr>
            <p:cNvPr id="68" name="Text Box 754"/>
            <p:cNvSpPr txBox="1">
              <a:spLocks noChangeArrowheads="1"/>
            </p:cNvSpPr>
            <p:nvPr/>
          </p:nvSpPr>
          <p:spPr bwMode="auto">
            <a:xfrm>
              <a:off x="1913893" y="4524525"/>
              <a:ext cx="127639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b">
              <a:spAutoFit/>
            </a:bodyPr>
            <a:lstStyle/>
            <a:p>
              <a:pPr marL="0" marR="0" lvl="0" indent="0" algn="ctr" defTabSz="2951163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 1 periódus</a:t>
              </a:r>
            </a:p>
            <a:p>
              <a:pPr marL="0" marR="0" lvl="0" indent="0" algn="ctr" defTabSz="2951163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~</a:t>
              </a:r>
              <a:r>
                <a:rPr kumimoji="0" lang="hu-H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cs typeface="+mn-cs"/>
                  <a:sym typeface="Symbol"/>
                </a:rPr>
                <a:t>12 perc</a:t>
              </a:r>
              <a:r>
                <a:rPr kumimoji="0" lang="hu-H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  </a:t>
              </a: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endParaRPr>
            </a:p>
          </p:txBody>
        </p:sp>
        <p:sp>
          <p:nvSpPr>
            <p:cNvPr id="69" name="Szövegdoboz 1"/>
            <p:cNvSpPr txBox="1"/>
            <p:nvPr/>
          </p:nvSpPr>
          <p:spPr>
            <a:xfrm flipH="1">
              <a:off x="267316" y="1241985"/>
              <a:ext cx="757307" cy="238303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20 °C</a:t>
              </a:r>
              <a:endPara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70" name="Szövegdoboz 1"/>
            <p:cNvSpPr txBox="1"/>
            <p:nvPr/>
          </p:nvSpPr>
          <p:spPr>
            <a:xfrm flipH="1">
              <a:off x="267316" y="3436620"/>
              <a:ext cx="757307" cy="206028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0 °C</a:t>
              </a:r>
              <a:endPara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71" name="Szövegdoboz 1"/>
            <p:cNvSpPr txBox="1"/>
            <p:nvPr/>
          </p:nvSpPr>
          <p:spPr>
            <a:xfrm flipH="1">
              <a:off x="267316" y="2339303"/>
              <a:ext cx="757307" cy="22216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10 °C</a:t>
              </a:r>
              <a:endPara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72" name="Szövegdoboz 1"/>
            <p:cNvSpPr txBox="1"/>
            <p:nvPr/>
          </p:nvSpPr>
          <p:spPr>
            <a:xfrm flipH="1">
              <a:off x="267316" y="4490905"/>
              <a:ext cx="757307" cy="24794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-10°C</a:t>
              </a:r>
              <a:endPara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cxnSp>
          <p:nvCxnSpPr>
            <p:cNvPr id="73" name="Egyenes összekötő nyíllal 72"/>
            <p:cNvCxnSpPr/>
            <p:nvPr/>
          </p:nvCxnSpPr>
          <p:spPr>
            <a:xfrm>
              <a:off x="4492615" y="5206594"/>
              <a:ext cx="129096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stealth" w="lg" len="lg"/>
              <a:tailEnd type="stealth" w="lg" len="lg"/>
            </a:ln>
            <a:effectLst/>
          </p:spPr>
        </p:cxnSp>
        <p:sp>
          <p:nvSpPr>
            <p:cNvPr id="74" name="Text Box 754"/>
            <p:cNvSpPr txBox="1">
              <a:spLocks noChangeArrowheads="1"/>
            </p:cNvSpPr>
            <p:nvPr/>
          </p:nvSpPr>
          <p:spPr bwMode="auto">
            <a:xfrm>
              <a:off x="5231911" y="4557879"/>
              <a:ext cx="1247582" cy="605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2951163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friss</a:t>
              </a:r>
            </a:p>
            <a:p>
              <a:pPr marL="0" marR="0" lvl="0" indent="0" defTabSz="2951163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beszívása</a:t>
              </a:r>
            </a:p>
          </p:txBody>
        </p:sp>
        <p:cxnSp>
          <p:nvCxnSpPr>
            <p:cNvPr id="75" name="Egyenes összekötő nyíllal 74"/>
            <p:cNvCxnSpPr/>
            <p:nvPr/>
          </p:nvCxnSpPr>
          <p:spPr>
            <a:xfrm>
              <a:off x="3201207" y="5206594"/>
              <a:ext cx="129096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stealth" w="lg" len="lg"/>
              <a:tailEnd type="stealth" w="lg" len="lg"/>
            </a:ln>
            <a:effectLst/>
          </p:spPr>
        </p:cxnSp>
        <p:cxnSp>
          <p:nvCxnSpPr>
            <p:cNvPr id="76" name="Egyenes összekötő nyíllal 75"/>
            <p:cNvCxnSpPr/>
            <p:nvPr/>
          </p:nvCxnSpPr>
          <p:spPr>
            <a:xfrm>
              <a:off x="1909798" y="5206594"/>
              <a:ext cx="129096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stealth" w="lg" len="lg"/>
              <a:tailEnd type="stealth" w="lg" len="lg"/>
            </a:ln>
            <a:effectLst/>
          </p:spPr>
        </p:cxnSp>
        <p:cxnSp>
          <p:nvCxnSpPr>
            <p:cNvPr id="77" name="Egyenes összekötő nyíllal 76"/>
            <p:cNvCxnSpPr/>
            <p:nvPr/>
          </p:nvCxnSpPr>
          <p:spPr>
            <a:xfrm>
              <a:off x="5753992" y="5206594"/>
              <a:ext cx="129096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stealth" w="lg" len="lg"/>
              <a:tailEnd type="stealth" w="lg" len="lg"/>
            </a:ln>
            <a:effectLst/>
          </p:spPr>
        </p:cxnSp>
        <p:cxnSp>
          <p:nvCxnSpPr>
            <p:cNvPr id="78" name="Egyenes összekötő nyíllal 77"/>
            <p:cNvCxnSpPr/>
            <p:nvPr/>
          </p:nvCxnSpPr>
          <p:spPr>
            <a:xfrm>
              <a:off x="7030384" y="5206594"/>
              <a:ext cx="129096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stealth" w="lg" len="lg"/>
              <a:tailEnd type="stealth" w="lg" len="lg"/>
            </a:ln>
            <a:effectLst/>
          </p:spPr>
        </p:cxnSp>
        <p:cxnSp>
          <p:nvCxnSpPr>
            <p:cNvPr id="81" name="Egyenes összekötő 80"/>
            <p:cNvCxnSpPr/>
            <p:nvPr/>
          </p:nvCxnSpPr>
          <p:spPr>
            <a:xfrm flipV="1">
              <a:off x="1918379" y="4851370"/>
              <a:ext cx="0" cy="48676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2" name="Egyenes összekötő 81"/>
            <p:cNvCxnSpPr/>
            <p:nvPr/>
          </p:nvCxnSpPr>
          <p:spPr>
            <a:xfrm flipV="1">
              <a:off x="3200816" y="4851370"/>
              <a:ext cx="0" cy="48676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3" name="Egyenes összekötő 82"/>
            <p:cNvCxnSpPr/>
            <p:nvPr/>
          </p:nvCxnSpPr>
          <p:spPr>
            <a:xfrm flipV="1">
              <a:off x="4492615" y="4851370"/>
              <a:ext cx="0" cy="48676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4" name="Egyenes összekötő 83"/>
            <p:cNvCxnSpPr/>
            <p:nvPr/>
          </p:nvCxnSpPr>
          <p:spPr>
            <a:xfrm flipV="1">
              <a:off x="5775053" y="4851370"/>
              <a:ext cx="0" cy="48676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5" name="Egyenes összekötő 84"/>
            <p:cNvCxnSpPr/>
            <p:nvPr/>
          </p:nvCxnSpPr>
          <p:spPr>
            <a:xfrm flipV="1">
              <a:off x="7048130" y="4851370"/>
              <a:ext cx="0" cy="48676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6" name="Egyenes összekötő 85"/>
            <p:cNvCxnSpPr/>
            <p:nvPr/>
          </p:nvCxnSpPr>
          <p:spPr>
            <a:xfrm flipV="1">
              <a:off x="8321207" y="4851370"/>
              <a:ext cx="0" cy="48676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93" name="Text Box 754"/>
            <p:cNvSpPr txBox="1">
              <a:spLocks noChangeArrowheads="1"/>
            </p:cNvSpPr>
            <p:nvPr/>
          </p:nvSpPr>
          <p:spPr bwMode="auto">
            <a:xfrm>
              <a:off x="3928390" y="4557879"/>
              <a:ext cx="1247582" cy="605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2951163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CCFF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elhasznált</a:t>
              </a:r>
            </a:p>
            <a:p>
              <a:pPr marL="0" marR="0" lvl="0" indent="0" algn="r" defTabSz="2951163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CCFF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kifúvása</a:t>
              </a:r>
              <a:endParaRPr kumimoji="0" lang="hu-HU" b="1" i="0" u="none" strike="noStrike" kern="0" cap="none" spc="0" normalizeH="0" baseline="0" noProof="0" dirty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 Narrow" pitchFamily="34" charset="0"/>
                <a:cs typeface="+mn-cs"/>
              </a:endParaRPr>
            </a:p>
          </p:txBody>
        </p:sp>
      </p:grp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 </a:t>
            </a:r>
            <a:r>
              <a:rPr lang="en-US" sz="2800" b="1" i="1" dirty="0" err="1">
                <a:solidFill>
                  <a:srgbClr val="66FF33"/>
                </a:solidFill>
                <a:latin typeface="Bahamas" pitchFamily="34" charset="0"/>
                <a:cs typeface="+mn-cs"/>
              </a:rPr>
              <a:t>FluctuVent</a:t>
            </a:r>
            <a:r>
              <a:rPr lang="hu-HU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szellőzés jellemző </a:t>
            </a:r>
            <a:r>
              <a:rPr lang="hu-H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működése</a:t>
            </a:r>
            <a:endParaRPr lang="hu-HU" sz="28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eaLnBrk="1" hangingPunct="1">
              <a:defRPr/>
            </a:pPr>
            <a:r>
              <a:rPr lang="hu-H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Tél, irányváltási </a:t>
            </a:r>
            <a:r>
              <a:rPr lang="hu-H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idő: ~6 min, átlagos </a:t>
            </a:r>
            <a:r>
              <a:rPr lang="hu-H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hővisszanyerési</a:t>
            </a:r>
            <a:r>
              <a:rPr lang="hu-H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hatásfok </a:t>
            </a:r>
            <a: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reekS" pitchFamily="2" charset="0"/>
                <a:cs typeface="GreekS" pitchFamily="2" charset="0"/>
              </a:rPr>
              <a:t>h</a:t>
            </a:r>
            <a:r>
              <a:rPr lang="hu-H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&gt;75%</a:t>
            </a:r>
          </a:p>
        </p:txBody>
      </p:sp>
      <p:sp>
        <p:nvSpPr>
          <p:cNvPr id="20" name="Rectangle 1162"/>
          <p:cNvSpPr>
            <a:spLocks noChangeArrowheads="1"/>
          </p:cNvSpPr>
          <p:nvPr/>
        </p:nvSpPr>
        <p:spPr bwMode="auto">
          <a:xfrm>
            <a:off x="162941" y="5605854"/>
            <a:ext cx="794929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537614" eaLnBrk="1" hangingPunct="1"/>
            <a:r>
              <a:rPr lang="hu-HU" sz="2400" b="1" dirty="0" smtClean="0">
                <a:latin typeface="Arial Narrow" pitchFamily="34" charset="0"/>
                <a:cs typeface="+mn-cs"/>
              </a:rPr>
              <a:t>A kürtőket mindig párosával építjük be:</a:t>
            </a:r>
          </a:p>
          <a:p>
            <a:pPr marL="800100" lvl="1" indent="-342900" defTabSz="537614" eaLnBrk="1" hangingPunct="1">
              <a:buFont typeface="Courier New" panose="02070309020205020404" pitchFamily="49" charset="0"/>
              <a:buChar char="o"/>
            </a:pPr>
            <a:r>
              <a:rPr lang="hu-HU" sz="2400" b="1" dirty="0" smtClean="0">
                <a:latin typeface="Arial Narrow" pitchFamily="34" charset="0"/>
                <a:cs typeface="+mn-cs"/>
              </a:rPr>
              <a:t>a két kürtő egyszerre, de ellentétes fázisban működik,</a:t>
            </a:r>
          </a:p>
          <a:p>
            <a:pPr marL="800100" lvl="1" indent="-342900" defTabSz="537614" eaLnBrk="1" hangingPunct="1">
              <a:buFont typeface="Courier New" panose="02070309020205020404" pitchFamily="49" charset="0"/>
              <a:buChar char="o"/>
            </a:pPr>
            <a:r>
              <a:rPr lang="hu-HU" sz="2400" b="1" dirty="0" smtClean="0">
                <a:latin typeface="Arial Narrow" pitchFamily="34" charset="0"/>
                <a:cs typeface="+mn-cs"/>
              </a:rPr>
              <a:t>kiegyenlített szellőzés – nincs túlnyomás, sem depresszió</a:t>
            </a:r>
            <a:r>
              <a:rPr lang="hu-HU" sz="2400" dirty="0" smtClean="0">
                <a:cs typeface="+mn-cs"/>
              </a:rPr>
              <a:t>.</a:t>
            </a:r>
            <a:endParaRPr lang="hu-HU" sz="2400" b="1" dirty="0" smtClean="0">
              <a:latin typeface="Arial Narrow" pitchFamily="34" charset="0"/>
              <a:cs typeface="+mn-cs"/>
            </a:endParaRP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4016047" y="1903110"/>
            <a:ext cx="1215864" cy="2694659"/>
            <a:chOff x="9763860" y="2054019"/>
            <a:chExt cx="1215864" cy="2694659"/>
          </a:xfrm>
        </p:grpSpPr>
        <p:sp>
          <p:nvSpPr>
            <p:cNvPr id="87" name="Vágott nyíl jobbra 86"/>
            <p:cNvSpPr/>
            <p:nvPr/>
          </p:nvSpPr>
          <p:spPr>
            <a:xfrm rot="5400000">
              <a:off x="9339392" y="3033310"/>
              <a:ext cx="2600933" cy="679730"/>
            </a:xfrm>
            <a:prstGeom prst="notchedRightArrow">
              <a:avLst/>
            </a:prstGeom>
            <a:gradFill>
              <a:gsLst>
                <a:gs pos="0">
                  <a:srgbClr val="00CCFF"/>
                </a:gs>
                <a:gs pos="33000">
                  <a:srgbClr val="FFC000"/>
                </a:gs>
                <a:gs pos="33000">
                  <a:srgbClr val="FFC000"/>
                </a:gs>
                <a:gs pos="67000">
                  <a:srgbClr val="FD6464"/>
                </a:gs>
                <a:gs pos="100000">
                  <a:srgbClr val="FF0000"/>
                </a:gs>
              </a:gsLst>
              <a:lin ang="10800000" scaled="1"/>
            </a:gradFill>
            <a:ln w="476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7620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4834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" name="Csoportba foglalás 11"/>
            <p:cNvGrpSpPr/>
            <p:nvPr/>
          </p:nvGrpSpPr>
          <p:grpSpPr>
            <a:xfrm>
              <a:off x="9763860" y="2054019"/>
              <a:ext cx="1024403" cy="2694659"/>
              <a:chOff x="9763860" y="2054018"/>
              <a:chExt cx="1024403" cy="2694659"/>
            </a:xfrm>
          </p:grpSpPr>
          <p:sp>
            <p:nvSpPr>
              <p:cNvPr id="79" name="Rectangle 716"/>
              <p:cNvSpPr>
                <a:spLocks noChangeArrowheads="1"/>
              </p:cNvSpPr>
              <p:nvPr/>
            </p:nvSpPr>
            <p:spPr bwMode="auto">
              <a:xfrm>
                <a:off x="9809115" y="2951427"/>
                <a:ext cx="588640" cy="727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5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Wingdings" pitchFamily="2" charset="2"/>
                    <a:cs typeface="+mn-cs"/>
                    <a:sym typeface="Wingdings" panose="05000000000000000000" pitchFamily="2" charset="2"/>
                  </a:rPr>
                  <a:t></a:t>
                </a:r>
                <a:endParaRPr kumimoji="0" lang="hu-HU" sz="5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91" name="Text Box 754"/>
              <p:cNvSpPr txBox="1">
                <a:spLocks noChangeArrowheads="1"/>
              </p:cNvSpPr>
              <p:nvPr/>
            </p:nvSpPr>
            <p:spPr bwMode="auto">
              <a:xfrm>
                <a:off x="9763860" y="3679252"/>
                <a:ext cx="801010" cy="323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2459499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Narrow" pitchFamily="34" charset="0"/>
                    <a:cs typeface="+mn-cs"/>
                  </a:rPr>
                  <a:t>ütem  </a:t>
                </a:r>
                <a:endPara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cs typeface="+mn-cs"/>
                </a:endParaRPr>
              </a:p>
            </p:txBody>
          </p:sp>
          <p:sp>
            <p:nvSpPr>
              <p:cNvPr id="90" name="Text Box 754"/>
              <p:cNvSpPr txBox="1">
                <a:spLocks noChangeArrowheads="1"/>
              </p:cNvSpPr>
              <p:nvPr/>
            </p:nvSpPr>
            <p:spPr bwMode="auto">
              <a:xfrm rot="16200000">
                <a:off x="9311667" y="3272082"/>
                <a:ext cx="2694659" cy="2585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2459499" eaLnBrk="1" fontAlgn="auto" latinLnBrk="0" hangingPunct="1">
                  <a:lnSpc>
                    <a:spcPct val="6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itchFamily="34" charset="0"/>
                    <a:cs typeface="+mn-cs"/>
                  </a:rPr>
                  <a:t> a hő betárolása a téglába</a:t>
                </a:r>
                <a:endPara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cs typeface="+mn-cs"/>
                </a:endParaRPr>
              </a:p>
            </p:txBody>
          </p:sp>
        </p:grpSp>
      </p:grpSp>
      <p:grpSp>
        <p:nvGrpSpPr>
          <p:cNvPr id="15" name="Csoportba foglalás 14"/>
          <p:cNvGrpSpPr/>
          <p:nvPr/>
        </p:nvGrpSpPr>
        <p:grpSpPr>
          <a:xfrm>
            <a:off x="5179810" y="1921797"/>
            <a:ext cx="1281903" cy="2654284"/>
            <a:chOff x="10871791" y="2072706"/>
            <a:chExt cx="1281903" cy="2654284"/>
          </a:xfrm>
        </p:grpSpPr>
        <p:sp>
          <p:nvSpPr>
            <p:cNvPr id="92" name="Text Box 754"/>
            <p:cNvSpPr txBox="1">
              <a:spLocks noChangeArrowheads="1"/>
            </p:cNvSpPr>
            <p:nvPr/>
          </p:nvSpPr>
          <p:spPr bwMode="auto">
            <a:xfrm>
              <a:off x="11434646" y="3614540"/>
              <a:ext cx="71904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2459499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ütem  </a:t>
              </a:r>
              <a:endPara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itchFamily="34" charset="0"/>
                <a:cs typeface="+mn-cs"/>
              </a:endParaRPr>
            </a:p>
          </p:txBody>
        </p:sp>
        <p:sp>
          <p:nvSpPr>
            <p:cNvPr id="80" name="Rectangle 776"/>
            <p:cNvSpPr>
              <a:spLocks noChangeArrowheads="1"/>
            </p:cNvSpPr>
            <p:nvPr/>
          </p:nvSpPr>
          <p:spPr bwMode="auto">
            <a:xfrm>
              <a:off x="11425204" y="2949482"/>
              <a:ext cx="613130" cy="703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5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Wingdings" pitchFamily="2" charset="2"/>
                  <a:cs typeface="+mn-cs"/>
                  <a:sym typeface="Wingdings" panose="05000000000000000000" pitchFamily="2" charset="2"/>
                </a:rPr>
                <a:t></a:t>
              </a:r>
              <a:endParaRPr kumimoji="0" lang="hu-HU" sz="5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88" name="Vágott nyíl jobbra 87"/>
            <p:cNvSpPr/>
            <p:nvPr/>
          </p:nvSpPr>
          <p:spPr>
            <a:xfrm rot="16200000">
              <a:off x="9912154" y="3034272"/>
              <a:ext cx="2599004" cy="679730"/>
            </a:xfrm>
            <a:prstGeom prst="notchedRightArrow">
              <a:avLst/>
            </a:prstGeom>
            <a:gradFill>
              <a:gsLst>
                <a:gs pos="0">
                  <a:srgbClr val="000082"/>
                </a:gs>
                <a:gs pos="33000">
                  <a:srgbClr val="00CCFF"/>
                </a:gs>
                <a:gs pos="33000">
                  <a:srgbClr val="00CCFF"/>
                </a:gs>
                <a:gs pos="67000">
                  <a:srgbClr val="FFC000"/>
                </a:gs>
                <a:gs pos="100000">
                  <a:srgbClr val="FF6302"/>
                </a:gs>
              </a:gsLst>
              <a:lin ang="0" scaled="1"/>
            </a:gradFill>
            <a:ln w="476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7620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4834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9" name="Text Box 754"/>
            <p:cNvSpPr txBox="1">
              <a:spLocks noChangeArrowheads="1"/>
            </p:cNvSpPr>
            <p:nvPr/>
          </p:nvSpPr>
          <p:spPr bwMode="auto">
            <a:xfrm rot="16200000">
              <a:off x="9899675" y="3270582"/>
              <a:ext cx="2654284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2459499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itchFamily="34" charset="0"/>
                  <a:cs typeface="+mn-cs"/>
                </a:rPr>
                <a:t> a hő visszanyerése</a:t>
              </a:r>
              <a:endPara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endParaRPr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0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34"/>
          <p:cNvSpPr>
            <a:spLocks noChangeArrowheads="1"/>
          </p:cNvSpPr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Téli állapotváltozások a </a:t>
            </a:r>
            <a:r>
              <a:rPr lang="hu-H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téglakürtőben</a:t>
            </a:r>
            <a:endParaRPr lang="hu-HU" sz="28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eaLnBrk="1" hangingPunct="1">
              <a:defRPr/>
            </a:pPr>
            <a:r>
              <a:rPr lang="hu-HU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			 (</a:t>
            </a:r>
            <a:r>
              <a:rPr lang="hu-HU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az első projekt </a:t>
            </a:r>
            <a:r>
              <a:rPr lang="hu-HU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mérései)</a:t>
            </a:r>
          </a:p>
        </p:txBody>
      </p:sp>
      <p:grpSp>
        <p:nvGrpSpPr>
          <p:cNvPr id="2" name="Csoportba foglalás 25"/>
          <p:cNvGrpSpPr>
            <a:grpSpLocks/>
          </p:cNvGrpSpPr>
          <p:nvPr/>
        </p:nvGrpSpPr>
        <p:grpSpPr bwMode="auto">
          <a:xfrm>
            <a:off x="177006" y="1151731"/>
            <a:ext cx="8789987" cy="4856163"/>
            <a:chOff x="5616426" y="5817379"/>
            <a:chExt cx="10296525" cy="5640388"/>
          </a:xfrm>
        </p:grpSpPr>
        <p:pic>
          <p:nvPicPr>
            <p:cNvPr id="47109" name="Picture 665"/>
            <p:cNvPicPr>
              <a:picLocks noChangeAspect="1" noChangeArrowheads="1"/>
            </p:cNvPicPr>
            <p:nvPr/>
          </p:nvPicPr>
          <p:blipFill>
            <a:blip r:embed="rId4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426" y="5817379"/>
              <a:ext cx="10296525" cy="5640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7110" name="Object 26"/>
            <p:cNvGraphicFramePr>
              <a:graphicFrameLocks/>
            </p:cNvGraphicFramePr>
            <p:nvPr/>
          </p:nvGraphicFramePr>
          <p:xfrm>
            <a:off x="7538888" y="9338454"/>
            <a:ext cx="22066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90" name="Equation" r:id="rId5" imgW="1485900" imgH="431800" progId="Equation.3">
                    <p:embed/>
                  </p:oleObj>
                </mc:Choice>
                <mc:Fallback>
                  <p:oleObj name="Equation" r:id="rId5" imgW="1485900" imgH="431800" progId="Equation.3">
                    <p:embed/>
                    <p:pic>
                      <p:nvPicPr>
                        <p:cNvPr id="0" name="Object 26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38888" y="9338454"/>
                          <a:ext cx="2206625" cy="542925"/>
                        </a:xfrm>
                        <a:prstGeom prst="rect">
                          <a:avLst/>
                        </a:prstGeom>
                        <a:solidFill>
                          <a:srgbClr val="33CCCC">
                            <a:alpha val="70195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11" name="Object 27"/>
            <p:cNvGraphicFramePr>
              <a:graphicFrameLocks/>
            </p:cNvGraphicFramePr>
            <p:nvPr/>
          </p:nvGraphicFramePr>
          <p:xfrm>
            <a:off x="7535713" y="8833629"/>
            <a:ext cx="2209800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91" name="Equation" r:id="rId7" imgW="1397000" imgH="431800" progId="Equation.3">
                    <p:embed/>
                  </p:oleObj>
                </mc:Choice>
                <mc:Fallback>
                  <p:oleObj name="Equation" r:id="rId7" imgW="1397000" imgH="431800" progId="Equation.3">
                    <p:embed/>
                    <p:pic>
                      <p:nvPicPr>
                        <p:cNvPr id="0" name="Object 27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35713" y="8833629"/>
                          <a:ext cx="2209800" cy="504825"/>
                        </a:xfrm>
                        <a:prstGeom prst="rect">
                          <a:avLst/>
                        </a:prstGeom>
                        <a:solidFill>
                          <a:srgbClr val="FF9900">
                            <a:alpha val="70195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12" name="Object 28"/>
            <p:cNvGraphicFramePr>
              <a:graphicFrameLocks/>
            </p:cNvGraphicFramePr>
            <p:nvPr/>
          </p:nvGraphicFramePr>
          <p:xfrm>
            <a:off x="7535713" y="8528829"/>
            <a:ext cx="2209800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92" name="Equation" r:id="rId9" imgW="1346200" imgH="203200" progId="Equation.3">
                    <p:embed/>
                  </p:oleObj>
                </mc:Choice>
                <mc:Fallback>
                  <p:oleObj name="Equation" r:id="rId9" imgW="1346200" imgH="203200" progId="Equation.3">
                    <p:embed/>
                    <p:pic>
                      <p:nvPicPr>
                        <p:cNvPr id="0" name="Object 28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35713" y="8528829"/>
                          <a:ext cx="2209800" cy="314325"/>
                        </a:xfrm>
                        <a:prstGeom prst="rect">
                          <a:avLst/>
                        </a:prstGeom>
                        <a:solidFill>
                          <a:srgbClr val="FF5353">
                            <a:alpha val="70195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13" name="Object 29"/>
            <p:cNvGraphicFramePr>
              <a:graphicFrameLocks/>
            </p:cNvGraphicFramePr>
            <p:nvPr/>
          </p:nvGraphicFramePr>
          <p:xfrm>
            <a:off x="8389788" y="10205229"/>
            <a:ext cx="1354138" cy="1019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93" name="Equation" r:id="rId11" imgW="825500" imgH="685800" progId="Equation.3">
                    <p:embed/>
                  </p:oleObj>
                </mc:Choice>
                <mc:Fallback>
                  <p:oleObj name="Equation" r:id="rId11" imgW="825500" imgH="685800" progId="Equation.3">
                    <p:embed/>
                    <p:pic>
                      <p:nvPicPr>
                        <p:cNvPr id="0" name="Object 29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9788" y="10205229"/>
                          <a:ext cx="1354138" cy="1019175"/>
                        </a:xfrm>
                        <a:prstGeom prst="rect">
                          <a:avLst/>
                        </a:prstGeom>
                        <a:solidFill>
                          <a:srgbClr val="66FF66">
                            <a:alpha val="70195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14" name="Object 30"/>
            <p:cNvGraphicFramePr>
              <a:graphicFrameLocks/>
            </p:cNvGraphicFramePr>
            <p:nvPr/>
          </p:nvGraphicFramePr>
          <p:xfrm>
            <a:off x="7530951" y="9881379"/>
            <a:ext cx="2214562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94" name="Equation" r:id="rId13" imgW="1346200" imgH="203200" progId="Equation.3">
                    <p:embed/>
                  </p:oleObj>
                </mc:Choice>
                <mc:Fallback>
                  <p:oleObj name="Equation" r:id="rId13" imgW="1346200" imgH="203200" progId="Equation.3">
                    <p:embed/>
                    <p:pic>
                      <p:nvPicPr>
                        <p:cNvPr id="0" name="Object 30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30951" y="9881379"/>
                          <a:ext cx="2214562" cy="323850"/>
                        </a:xfrm>
                        <a:prstGeom prst="rect">
                          <a:avLst/>
                        </a:prstGeom>
                        <a:solidFill>
                          <a:srgbClr val="7193FF">
                            <a:alpha val="70195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15" name="Object 31"/>
            <p:cNvGraphicFramePr>
              <a:graphicFrameLocks/>
            </p:cNvGraphicFramePr>
            <p:nvPr/>
          </p:nvGraphicFramePr>
          <p:xfrm>
            <a:off x="12745888" y="9338454"/>
            <a:ext cx="22288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95" name="Equation" r:id="rId15" imgW="1548728" imgH="431613" progId="Equation.3">
                    <p:embed/>
                  </p:oleObj>
                </mc:Choice>
                <mc:Fallback>
                  <p:oleObj name="Equation" r:id="rId15" imgW="1548728" imgH="431613" progId="Equation.3">
                    <p:embed/>
                    <p:pic>
                      <p:nvPicPr>
                        <p:cNvPr id="0" name="Object 31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45888" y="9338454"/>
                          <a:ext cx="2228850" cy="542925"/>
                        </a:xfrm>
                        <a:prstGeom prst="rect">
                          <a:avLst/>
                        </a:prstGeom>
                        <a:solidFill>
                          <a:srgbClr val="33CCCC">
                            <a:alpha val="70195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16" name="Object 32"/>
            <p:cNvGraphicFramePr>
              <a:graphicFrameLocks/>
            </p:cNvGraphicFramePr>
            <p:nvPr/>
          </p:nvGraphicFramePr>
          <p:xfrm>
            <a:off x="12745888" y="8833629"/>
            <a:ext cx="2228850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96" name="Equation" r:id="rId17" imgW="1497950" imgH="431613" progId="Equation.3">
                    <p:embed/>
                  </p:oleObj>
                </mc:Choice>
                <mc:Fallback>
                  <p:oleObj name="Equation" r:id="rId17" imgW="1497950" imgH="431613" progId="Equation.3">
                    <p:embed/>
                    <p:pic>
                      <p:nvPicPr>
                        <p:cNvPr id="0" name="Object 3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45888" y="8833629"/>
                          <a:ext cx="2228850" cy="504825"/>
                        </a:xfrm>
                        <a:prstGeom prst="rect">
                          <a:avLst/>
                        </a:prstGeom>
                        <a:solidFill>
                          <a:srgbClr val="FF9900">
                            <a:alpha val="70195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17" name="Object 33"/>
            <p:cNvGraphicFramePr>
              <a:graphicFrameLocks/>
            </p:cNvGraphicFramePr>
            <p:nvPr/>
          </p:nvGraphicFramePr>
          <p:xfrm>
            <a:off x="12745888" y="8519304"/>
            <a:ext cx="2228850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97" name="Equation" r:id="rId19" imgW="1358310" imgH="203112" progId="Equation.3">
                    <p:embed/>
                  </p:oleObj>
                </mc:Choice>
                <mc:Fallback>
                  <p:oleObj name="Equation" r:id="rId19" imgW="1358310" imgH="203112" progId="Equation.3">
                    <p:embed/>
                    <p:pic>
                      <p:nvPicPr>
                        <p:cNvPr id="0" name="Object 3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45888" y="8519304"/>
                          <a:ext cx="2228850" cy="314325"/>
                        </a:xfrm>
                        <a:prstGeom prst="rect">
                          <a:avLst/>
                        </a:prstGeom>
                        <a:solidFill>
                          <a:srgbClr val="FF5353">
                            <a:alpha val="70195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18" name="Object 34"/>
            <p:cNvGraphicFramePr>
              <a:graphicFrameLocks/>
            </p:cNvGraphicFramePr>
            <p:nvPr/>
          </p:nvGraphicFramePr>
          <p:xfrm>
            <a:off x="13619013" y="10205229"/>
            <a:ext cx="1354138" cy="1019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98" name="Equation" r:id="rId21" imgW="825500" imgH="685800" progId="Equation.3">
                    <p:embed/>
                  </p:oleObj>
                </mc:Choice>
                <mc:Fallback>
                  <p:oleObj name="Equation" r:id="rId21" imgW="825500" imgH="685800" progId="Equation.3">
                    <p:embed/>
                    <p:pic>
                      <p:nvPicPr>
                        <p:cNvPr id="0" name="Object 34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19013" y="10205229"/>
                          <a:ext cx="1354138" cy="1019175"/>
                        </a:xfrm>
                        <a:prstGeom prst="rect">
                          <a:avLst/>
                        </a:prstGeom>
                        <a:solidFill>
                          <a:srgbClr val="66FF66">
                            <a:alpha val="70195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19" name="Object 35"/>
            <p:cNvGraphicFramePr>
              <a:graphicFrameLocks/>
            </p:cNvGraphicFramePr>
            <p:nvPr/>
          </p:nvGraphicFramePr>
          <p:xfrm>
            <a:off x="12741126" y="9881379"/>
            <a:ext cx="2228850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99" name="Equation" r:id="rId23" imgW="1473200" imgH="203200" progId="Equation.3">
                    <p:embed/>
                  </p:oleObj>
                </mc:Choice>
                <mc:Fallback>
                  <p:oleObj name="Equation" r:id="rId23" imgW="1473200" imgH="203200" progId="Equation.3">
                    <p:embed/>
                    <p:pic>
                      <p:nvPicPr>
                        <p:cNvPr id="0" name="Object 3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41126" y="9881379"/>
                          <a:ext cx="2228850" cy="323850"/>
                        </a:xfrm>
                        <a:prstGeom prst="rect">
                          <a:avLst/>
                        </a:prstGeom>
                        <a:solidFill>
                          <a:srgbClr val="7193FF">
                            <a:alpha val="70195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6068451"/>
            <a:ext cx="91440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hőcsere</a:t>
            </a:r>
            <a:r>
              <a:rPr lang="hu-H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+ </a:t>
            </a:r>
            <a:r>
              <a:rPr lang="hu-HU" sz="2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nedvességcsere</a:t>
            </a:r>
            <a:r>
              <a:rPr lang="hu-H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= </a:t>
            </a:r>
            <a:r>
              <a:rPr lang="hu-HU" sz="2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entalpiacsere</a:t>
            </a:r>
            <a:r>
              <a:rPr lang="hu-H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(jobb hatásfok és </a:t>
            </a:r>
            <a:r>
              <a:rPr lang="hu-H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hőkomfort</a:t>
            </a:r>
            <a:r>
              <a:rPr lang="hu-H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)</a:t>
            </a:r>
            <a:endParaRPr lang="hu-HU" sz="20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Nyári </a:t>
            </a:r>
            <a:r>
              <a:rPr lang="hu-H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éjszakai passzív </a:t>
            </a:r>
            <a:r>
              <a:rPr lang="hu-H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hűtés – „</a:t>
            </a:r>
            <a:r>
              <a:rPr lang="hu-H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free </a:t>
            </a:r>
            <a:r>
              <a:rPr lang="hu-H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cooling</a:t>
            </a:r>
            <a:r>
              <a:rPr lang="hu-H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” </a:t>
            </a:r>
            <a:r>
              <a:rPr lang="hu-HU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(nincs irányváltás)</a:t>
            </a:r>
            <a:endParaRPr lang="hu-HU" sz="22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4398" name="Rectangle 14"/>
          <p:cNvSpPr>
            <a:spLocks noChangeArrowheads="1"/>
          </p:cNvSpPr>
          <p:nvPr/>
        </p:nvSpPr>
        <p:spPr bwMode="auto">
          <a:xfrm>
            <a:off x="0" y="6084888"/>
            <a:ext cx="9144000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 télinél jóval kisebb hőmérséklet-különbségek és a rövidebb üzemidő miatt a hűtési megtakarítás a fűtésinek csak töredéke, 10…30-ad része lehet!</a:t>
            </a:r>
          </a:p>
        </p:txBody>
      </p:sp>
      <p:grpSp>
        <p:nvGrpSpPr>
          <p:cNvPr id="2" name="Csoportba foglalás 16"/>
          <p:cNvGrpSpPr>
            <a:grpSpLocks/>
          </p:cNvGrpSpPr>
          <p:nvPr/>
        </p:nvGrpSpPr>
        <p:grpSpPr bwMode="auto">
          <a:xfrm>
            <a:off x="341313" y="796925"/>
            <a:ext cx="8461375" cy="5264150"/>
            <a:chOff x="341313" y="796925"/>
            <a:chExt cx="8461375" cy="5264150"/>
          </a:xfrm>
        </p:grpSpPr>
        <p:pic>
          <p:nvPicPr>
            <p:cNvPr id="55304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313" y="796925"/>
              <a:ext cx="8461375" cy="52641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3" name="Text Box 9"/>
            <p:cNvSpPr txBox="1">
              <a:spLocks noChangeArrowheads="1"/>
            </p:cNvSpPr>
            <p:nvPr/>
          </p:nvSpPr>
          <p:spPr bwMode="auto">
            <a:xfrm>
              <a:off x="2320925" y="3016250"/>
              <a:ext cx="16129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hu-HU" sz="2400">
                  <a:latin typeface="+mn-lt"/>
                  <a:cs typeface="+mn-cs"/>
                </a:rPr>
                <a:t>t</a:t>
              </a:r>
              <a:r>
                <a:rPr lang="hu-HU" sz="2400" baseline="-25000">
                  <a:latin typeface="+mn-lt"/>
                  <a:cs typeface="+mn-cs"/>
                </a:rPr>
                <a:t>befúvás</a:t>
              </a:r>
              <a:endParaRPr lang="en-US" sz="2400" baseline="-25000">
                <a:latin typeface="+mn-lt"/>
                <a:cs typeface="+mn-cs"/>
              </a:endParaRPr>
            </a:p>
          </p:txBody>
        </p:sp>
        <p:sp>
          <p:nvSpPr>
            <p:cNvPr id="144395" name="Text Box 11"/>
            <p:cNvSpPr txBox="1">
              <a:spLocks noChangeArrowheads="1"/>
            </p:cNvSpPr>
            <p:nvPr/>
          </p:nvSpPr>
          <p:spPr bwMode="auto">
            <a:xfrm>
              <a:off x="5497513" y="4859338"/>
              <a:ext cx="1612900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hu-HU" sz="2400">
                  <a:solidFill>
                    <a:srgbClr val="0000CC"/>
                  </a:solidFill>
                  <a:latin typeface="+mn-lt"/>
                  <a:cs typeface="+mn-cs"/>
                </a:rPr>
                <a:t>t</a:t>
              </a:r>
              <a:r>
                <a:rPr lang="hu-HU" sz="2400" baseline="-25000">
                  <a:solidFill>
                    <a:srgbClr val="0000CC"/>
                  </a:solidFill>
                  <a:latin typeface="+mn-lt"/>
                  <a:cs typeface="+mn-cs"/>
                </a:rPr>
                <a:t>külső</a:t>
              </a:r>
              <a:endParaRPr lang="en-US" sz="2400" baseline="-25000">
                <a:solidFill>
                  <a:srgbClr val="0000CC"/>
                </a:solidFill>
                <a:latin typeface="+mn-lt"/>
                <a:cs typeface="+mn-cs"/>
              </a:endParaRPr>
            </a:p>
          </p:txBody>
        </p:sp>
        <p:sp>
          <p:nvSpPr>
            <p:cNvPr id="144396" name="Text Box 12"/>
            <p:cNvSpPr txBox="1">
              <a:spLocks noChangeArrowheads="1"/>
            </p:cNvSpPr>
            <p:nvPr/>
          </p:nvSpPr>
          <p:spPr bwMode="auto">
            <a:xfrm>
              <a:off x="5454650" y="3429000"/>
              <a:ext cx="16129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hu-HU" sz="2400">
                  <a:solidFill>
                    <a:srgbClr val="FF0000"/>
                  </a:solidFill>
                  <a:latin typeface="+mn-lt"/>
                  <a:cs typeface="+mn-cs"/>
                </a:rPr>
                <a:t>t</a:t>
              </a:r>
              <a:r>
                <a:rPr lang="hu-HU" sz="2400" baseline="-25000">
                  <a:solidFill>
                    <a:srgbClr val="FF0000"/>
                  </a:solidFill>
                  <a:latin typeface="+mn-lt"/>
                  <a:cs typeface="+mn-cs"/>
                </a:rPr>
                <a:t>belső</a:t>
              </a:r>
              <a:endParaRPr lang="en-US" sz="2400" baseline="-25000">
                <a:solidFill>
                  <a:srgbClr val="FF0000"/>
                </a:solidFill>
                <a:latin typeface="+mn-lt"/>
                <a:cs typeface="+mn-cs"/>
              </a:endParaRPr>
            </a:p>
          </p:txBody>
        </p:sp>
        <p:sp>
          <p:nvSpPr>
            <p:cNvPr id="144394" name="Text Box 10"/>
            <p:cNvSpPr txBox="1">
              <a:spLocks noChangeArrowheads="1"/>
            </p:cNvSpPr>
            <p:nvPr/>
          </p:nvSpPr>
          <p:spPr bwMode="auto">
            <a:xfrm>
              <a:off x="1452563" y="4075113"/>
              <a:ext cx="1614487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hu-HU" sz="2400">
                  <a:solidFill>
                    <a:srgbClr val="000000"/>
                  </a:solidFill>
                  <a:latin typeface="+mn-lt"/>
                  <a:cs typeface="+mn-cs"/>
                </a:rPr>
                <a:t>t</a:t>
              </a:r>
              <a:r>
                <a:rPr lang="hu-HU" sz="2400" baseline="-25000">
                  <a:solidFill>
                    <a:srgbClr val="000000"/>
                  </a:solidFill>
                  <a:latin typeface="+mn-lt"/>
                  <a:cs typeface="+mn-cs"/>
                </a:rPr>
                <a:t>elszívás</a:t>
              </a:r>
              <a:endParaRPr lang="en-US" sz="2400" baseline="-2500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44402" name="Freeform 18"/>
            <p:cNvSpPr>
              <a:spLocks/>
            </p:cNvSpPr>
            <p:nvPr/>
          </p:nvSpPr>
          <p:spPr bwMode="auto">
            <a:xfrm>
              <a:off x="2628900" y="3595688"/>
              <a:ext cx="581025" cy="2857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69"/>
                </a:cxn>
                <a:cxn ang="0">
                  <a:pos x="57" y="99"/>
                </a:cxn>
                <a:cxn ang="0">
                  <a:pos x="120" y="117"/>
                </a:cxn>
                <a:cxn ang="0">
                  <a:pos x="246" y="135"/>
                </a:cxn>
                <a:cxn ang="0">
                  <a:pos x="366" y="180"/>
                </a:cxn>
                <a:cxn ang="0">
                  <a:pos x="96" y="162"/>
                </a:cxn>
                <a:cxn ang="0">
                  <a:pos x="63" y="156"/>
                </a:cxn>
                <a:cxn ang="0">
                  <a:pos x="36" y="135"/>
                </a:cxn>
                <a:cxn ang="0">
                  <a:pos x="24" y="111"/>
                </a:cxn>
                <a:cxn ang="0">
                  <a:pos x="6" y="78"/>
                </a:cxn>
                <a:cxn ang="0">
                  <a:pos x="0" y="0"/>
                </a:cxn>
              </a:cxnLst>
              <a:rect l="0" t="0" r="r" b="b"/>
              <a:pathLst>
                <a:path w="366" h="180">
                  <a:moveTo>
                    <a:pt x="0" y="0"/>
                  </a:moveTo>
                  <a:lnTo>
                    <a:pt x="24" y="69"/>
                  </a:lnTo>
                  <a:lnTo>
                    <a:pt x="57" y="99"/>
                  </a:lnTo>
                  <a:lnTo>
                    <a:pt x="120" y="117"/>
                  </a:lnTo>
                  <a:lnTo>
                    <a:pt x="246" y="135"/>
                  </a:lnTo>
                  <a:lnTo>
                    <a:pt x="366" y="180"/>
                  </a:lnTo>
                  <a:lnTo>
                    <a:pt x="96" y="162"/>
                  </a:lnTo>
                  <a:lnTo>
                    <a:pt x="63" y="156"/>
                  </a:lnTo>
                  <a:lnTo>
                    <a:pt x="36" y="135"/>
                  </a:lnTo>
                  <a:lnTo>
                    <a:pt x="24" y="111"/>
                  </a:lnTo>
                  <a:lnTo>
                    <a:pt x="6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>
                <a:latin typeface="+mn-lt"/>
                <a:cs typeface="+mn-cs"/>
              </a:endParaRPr>
            </a:p>
          </p:txBody>
        </p:sp>
      </p:grpSp>
      <p:grpSp>
        <p:nvGrpSpPr>
          <p:cNvPr id="3" name="Csoportba foglalás 15"/>
          <p:cNvGrpSpPr>
            <a:grpSpLocks/>
          </p:cNvGrpSpPr>
          <p:nvPr/>
        </p:nvGrpSpPr>
        <p:grpSpPr bwMode="auto">
          <a:xfrm>
            <a:off x="3348038" y="3919538"/>
            <a:ext cx="3297237" cy="885825"/>
            <a:chOff x="3348038" y="3919538"/>
            <a:chExt cx="3296602" cy="885825"/>
          </a:xfrm>
        </p:grpSpPr>
        <p:sp>
          <p:nvSpPr>
            <p:cNvPr id="144401" name="Freeform 17"/>
            <p:cNvSpPr>
              <a:spLocks/>
            </p:cNvSpPr>
            <p:nvPr/>
          </p:nvSpPr>
          <p:spPr bwMode="auto">
            <a:xfrm>
              <a:off x="3348038" y="3919538"/>
              <a:ext cx="2161759" cy="8858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62" y="69"/>
                </a:cxn>
                <a:cxn ang="0">
                  <a:pos x="1362" y="558"/>
                </a:cxn>
                <a:cxn ang="0">
                  <a:pos x="1065" y="477"/>
                </a:cxn>
                <a:cxn ang="0">
                  <a:pos x="957" y="432"/>
                </a:cxn>
                <a:cxn ang="0">
                  <a:pos x="876" y="414"/>
                </a:cxn>
                <a:cxn ang="0">
                  <a:pos x="822" y="378"/>
                </a:cxn>
                <a:cxn ang="0">
                  <a:pos x="792" y="369"/>
                </a:cxn>
                <a:cxn ang="0">
                  <a:pos x="657" y="342"/>
                </a:cxn>
                <a:cxn ang="0">
                  <a:pos x="501" y="276"/>
                </a:cxn>
                <a:cxn ang="0">
                  <a:pos x="351" y="210"/>
                </a:cxn>
                <a:cxn ang="0">
                  <a:pos x="240" y="153"/>
                </a:cxn>
                <a:cxn ang="0">
                  <a:pos x="207" y="147"/>
                </a:cxn>
                <a:cxn ang="0">
                  <a:pos x="189" y="123"/>
                </a:cxn>
                <a:cxn ang="0">
                  <a:pos x="0" y="0"/>
                </a:cxn>
              </a:cxnLst>
              <a:rect l="0" t="0" r="r" b="b"/>
              <a:pathLst>
                <a:path w="1362" h="558">
                  <a:moveTo>
                    <a:pt x="0" y="0"/>
                  </a:moveTo>
                  <a:lnTo>
                    <a:pt x="1362" y="69"/>
                  </a:lnTo>
                  <a:lnTo>
                    <a:pt x="1362" y="558"/>
                  </a:lnTo>
                  <a:lnTo>
                    <a:pt x="1065" y="477"/>
                  </a:lnTo>
                  <a:lnTo>
                    <a:pt x="957" y="432"/>
                  </a:lnTo>
                  <a:lnTo>
                    <a:pt x="876" y="414"/>
                  </a:lnTo>
                  <a:lnTo>
                    <a:pt x="822" y="378"/>
                  </a:lnTo>
                  <a:lnTo>
                    <a:pt x="792" y="369"/>
                  </a:lnTo>
                  <a:lnTo>
                    <a:pt x="657" y="342"/>
                  </a:lnTo>
                  <a:lnTo>
                    <a:pt x="501" y="276"/>
                  </a:lnTo>
                  <a:lnTo>
                    <a:pt x="351" y="210"/>
                  </a:lnTo>
                  <a:lnTo>
                    <a:pt x="240" y="153"/>
                  </a:lnTo>
                  <a:lnTo>
                    <a:pt x="207" y="147"/>
                  </a:lnTo>
                  <a:lnTo>
                    <a:pt x="189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hu-HU">
                <a:latin typeface="+mn-lt"/>
                <a:cs typeface="+mn-cs"/>
              </a:endParaRPr>
            </a:p>
          </p:txBody>
        </p:sp>
        <p:sp>
          <p:nvSpPr>
            <p:cNvPr id="55303" name="Szabadkézi sokszög 13"/>
            <p:cNvSpPr>
              <a:spLocks/>
            </p:cNvSpPr>
            <p:nvPr/>
          </p:nvSpPr>
          <p:spPr bwMode="auto">
            <a:xfrm>
              <a:off x="5501640" y="4027170"/>
              <a:ext cx="1143000" cy="777240"/>
            </a:xfrm>
            <a:custGeom>
              <a:avLst/>
              <a:gdLst>
                <a:gd name="T0" fmla="*/ 3810 w 1143000"/>
                <a:gd name="T1" fmla="*/ 0 h 777240"/>
                <a:gd name="T2" fmla="*/ 60960 w 1143000"/>
                <a:gd name="T3" fmla="*/ 64770 h 777240"/>
                <a:gd name="T4" fmla="*/ 144780 w 1143000"/>
                <a:gd name="T5" fmla="*/ 106680 h 777240"/>
                <a:gd name="T6" fmla="*/ 251460 w 1143000"/>
                <a:gd name="T7" fmla="*/ 106680 h 777240"/>
                <a:gd name="T8" fmla="*/ 487680 w 1143000"/>
                <a:gd name="T9" fmla="*/ 87630 h 777240"/>
                <a:gd name="T10" fmla="*/ 1143000 w 1143000"/>
                <a:gd name="T11" fmla="*/ 72390 h 777240"/>
                <a:gd name="T12" fmla="*/ 1078230 w 1143000"/>
                <a:gd name="T13" fmla="*/ 121920 h 777240"/>
                <a:gd name="T14" fmla="*/ 937260 w 1143000"/>
                <a:gd name="T15" fmla="*/ 137160 h 777240"/>
                <a:gd name="T16" fmla="*/ 803910 w 1143000"/>
                <a:gd name="T17" fmla="*/ 179070 h 777240"/>
                <a:gd name="T18" fmla="*/ 746760 w 1143000"/>
                <a:gd name="T19" fmla="*/ 160020 h 777240"/>
                <a:gd name="T20" fmla="*/ 701040 w 1143000"/>
                <a:gd name="T21" fmla="*/ 205740 h 777240"/>
                <a:gd name="T22" fmla="*/ 579120 w 1143000"/>
                <a:gd name="T23" fmla="*/ 190500 h 777240"/>
                <a:gd name="T24" fmla="*/ 377190 w 1143000"/>
                <a:gd name="T25" fmla="*/ 304800 h 777240"/>
                <a:gd name="T26" fmla="*/ 316230 w 1143000"/>
                <a:gd name="T27" fmla="*/ 441960 h 777240"/>
                <a:gd name="T28" fmla="*/ 213360 w 1143000"/>
                <a:gd name="T29" fmla="*/ 499110 h 777240"/>
                <a:gd name="T30" fmla="*/ 144780 w 1143000"/>
                <a:gd name="T31" fmla="*/ 499110 h 777240"/>
                <a:gd name="T32" fmla="*/ 91440 w 1143000"/>
                <a:gd name="T33" fmla="*/ 533400 h 777240"/>
                <a:gd name="T34" fmla="*/ 0 w 1143000"/>
                <a:gd name="T35" fmla="*/ 777240 h 777240"/>
                <a:gd name="T36" fmla="*/ 3810 w 1143000"/>
                <a:gd name="T37" fmla="*/ 0 h 7772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43000"/>
                <a:gd name="T58" fmla="*/ 0 h 777240"/>
                <a:gd name="T59" fmla="*/ 1143000 w 1143000"/>
                <a:gd name="T60" fmla="*/ 777240 h 7772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43000" h="777240">
                  <a:moveTo>
                    <a:pt x="3810" y="0"/>
                  </a:moveTo>
                  <a:lnTo>
                    <a:pt x="60960" y="64770"/>
                  </a:lnTo>
                  <a:lnTo>
                    <a:pt x="144780" y="106680"/>
                  </a:lnTo>
                  <a:lnTo>
                    <a:pt x="251460" y="106680"/>
                  </a:lnTo>
                  <a:lnTo>
                    <a:pt x="487680" y="87630"/>
                  </a:lnTo>
                  <a:lnTo>
                    <a:pt x="1143000" y="72390"/>
                  </a:lnTo>
                  <a:lnTo>
                    <a:pt x="1078230" y="121920"/>
                  </a:lnTo>
                  <a:lnTo>
                    <a:pt x="937260" y="137160"/>
                  </a:lnTo>
                  <a:lnTo>
                    <a:pt x="803910" y="179070"/>
                  </a:lnTo>
                  <a:lnTo>
                    <a:pt x="746760" y="160020"/>
                  </a:lnTo>
                  <a:lnTo>
                    <a:pt x="701040" y="205740"/>
                  </a:lnTo>
                  <a:lnTo>
                    <a:pt x="579120" y="190500"/>
                  </a:lnTo>
                  <a:lnTo>
                    <a:pt x="377190" y="304800"/>
                  </a:lnTo>
                  <a:lnTo>
                    <a:pt x="316230" y="441960"/>
                  </a:lnTo>
                  <a:lnTo>
                    <a:pt x="213360" y="499110"/>
                  </a:lnTo>
                  <a:lnTo>
                    <a:pt x="144780" y="499110"/>
                  </a:lnTo>
                  <a:lnTo>
                    <a:pt x="91440" y="533400"/>
                  </a:lnTo>
                  <a:lnTo>
                    <a:pt x="0" y="77724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4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4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959100" y="509588"/>
            <a:ext cx="32432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spcAft>
                <a:spcPts val="600"/>
              </a:spcAft>
              <a:buFont typeface="Courier New" pitchFamily="49" charset="0"/>
              <a:buChar char="o"/>
              <a:defRPr/>
            </a:pPr>
            <a:r>
              <a:rPr lang="hu-H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OTT,</a:t>
            </a:r>
          </a:p>
          <a:p>
            <a:pPr eaLnBrk="1" hangingPunct="1">
              <a:spcAft>
                <a:spcPts val="600"/>
              </a:spcAft>
              <a:buFont typeface="Courier New" pitchFamily="49" charset="0"/>
              <a:buChar char="o"/>
              <a:defRPr/>
            </a:pPr>
            <a:r>
              <a:rPr lang="hu-H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AKKOR,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hu-H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ANNYIT,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hu-H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ÚGY</a:t>
            </a:r>
            <a:endParaRPr lang="hu-H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3599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7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 </a:t>
            </a:r>
            <a:r>
              <a:rPr lang="hu-HU" sz="27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jó </a:t>
            </a:r>
            <a:r>
              <a:rPr lang="hu-HU" sz="27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szellőzés kialakításának alapvető szempontjai: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36563" y="5248655"/>
            <a:ext cx="8707437" cy="153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spcAft>
                <a:spcPts val="600"/>
              </a:spcAft>
              <a:buFont typeface="Courier New" pitchFamily="49" charset="0"/>
              <a:buChar char="o"/>
              <a:defRPr/>
            </a:pP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 keletkező </a:t>
            </a:r>
            <a:r>
              <a:rPr lang="hu-H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szennyező anyagok </a:t>
            </a:r>
            <a:r>
              <a:rPr lang="hu-H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eltávolítása,</a:t>
            </a:r>
            <a:endParaRPr lang="hu-HU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eaLnBrk="1" hangingPunct="1">
              <a:spcAft>
                <a:spcPts val="600"/>
              </a:spcAft>
              <a:buFont typeface="Courier New" pitchFamily="49" charset="0"/>
              <a:buChar char="o"/>
              <a:defRPr/>
            </a:pPr>
            <a:r>
              <a:rPr lang="hu-H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 friss</a:t>
            </a:r>
            <a:r>
              <a:rPr lang="hu-H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, tiszta levegő 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az embereknek </a:t>
            </a:r>
            <a:r>
              <a:rPr lang="hu-H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és/vagy technológiának,</a:t>
            </a:r>
            <a:endParaRPr lang="hu-HU" sz="2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  <a:defRPr/>
            </a:pPr>
            <a:r>
              <a:rPr lang="hu-H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 részt vesz a </a:t>
            </a:r>
            <a:r>
              <a:rPr lang="hu-HU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fűtés-hűtés-klimatizálásban</a:t>
            </a:r>
            <a:r>
              <a:rPr lang="hu-H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– </a:t>
            </a:r>
            <a:r>
              <a:rPr lang="hu-H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hőkomfort</a:t>
            </a:r>
            <a:r>
              <a:rPr lang="hu-H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hu-H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biztosítása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535488"/>
            <a:ext cx="9144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7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 szellőzés fontos szerepe a </a:t>
            </a:r>
            <a:r>
              <a:rPr lang="hu-HU" sz="27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komfort</a:t>
            </a:r>
            <a:r>
              <a:rPr lang="hu-HU" sz="27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biztosításában: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3649663"/>
            <a:ext cx="9144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7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</a:t>
            </a:r>
            <a:r>
              <a:rPr lang="hu-HU" sz="2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zellőztetni, amennyi</a:t>
            </a:r>
          </a:p>
          <a:p>
            <a:pPr algn="ctr" eaLnBrk="1" hangingPunct="1">
              <a:defRPr/>
            </a:pPr>
            <a:r>
              <a:rPr lang="hu-HU" sz="40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szükséges</a:t>
            </a:r>
            <a:r>
              <a:rPr lang="hu-HU" sz="4000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és</a:t>
            </a:r>
            <a:r>
              <a:rPr lang="hu-HU" sz="400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40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elégséges</a:t>
            </a:r>
            <a:r>
              <a:rPr lang="hu-H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68" descr="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60" y="741363"/>
            <a:ext cx="7633940" cy="573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7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Az első, 2009 </a:t>
            </a:r>
            <a:r>
              <a:rPr lang="hu-HU" sz="27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óta üzemelő </a:t>
            </a:r>
            <a:r>
              <a:rPr lang="hu-HU" sz="27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épület </a:t>
            </a:r>
            <a:r>
              <a:rPr lang="hu-HU" sz="27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Budapesten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3080"/>
            <a:ext cx="6766560" cy="507492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0" y="0"/>
            <a:ext cx="9394825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7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Biatorbágy (csiszolt </a:t>
            </a:r>
            <a:r>
              <a:rPr lang="hu-HU" sz="27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tégla) </a:t>
            </a:r>
          </a:p>
        </p:txBody>
      </p:sp>
      <p:pic>
        <p:nvPicPr>
          <p:cNvPr id="16" name="Kép 15" descr="P71357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0" b="16618"/>
          <a:stretch>
            <a:fillRect/>
          </a:stretch>
        </p:blipFill>
        <p:spPr bwMode="auto">
          <a:xfrm>
            <a:off x="125413" y="1171575"/>
            <a:ext cx="8872537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0" y="0"/>
            <a:ext cx="9394825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Kecskemét (hagyományos </a:t>
            </a:r>
            <a:r>
              <a:rPr lang="hu-H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tégla) </a:t>
            </a:r>
          </a:p>
        </p:txBody>
      </p:sp>
      <p:pic>
        <p:nvPicPr>
          <p:cNvPr id="3" name="Kép 2" descr="PA3077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752475"/>
            <a:ext cx="6118225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 descr="Dobozo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 r="39818"/>
          <a:stretch>
            <a:fillRect/>
          </a:stretch>
        </p:blipFill>
        <p:spPr bwMode="auto">
          <a:xfrm>
            <a:off x="6611096" y="739775"/>
            <a:ext cx="2007441" cy="320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 descr="PA30769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4"/>
          <a:stretch>
            <a:fillRect/>
          </a:stretch>
        </p:blipFill>
        <p:spPr bwMode="auto">
          <a:xfrm>
            <a:off x="5643563" y="3957638"/>
            <a:ext cx="33099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11146" b="29335"/>
          <a:stretch/>
        </p:blipFill>
        <p:spPr>
          <a:xfrm>
            <a:off x="1650332" y="741363"/>
            <a:ext cx="2327797" cy="2758085"/>
          </a:xfrm>
          <a:prstGeom prst="rect">
            <a:avLst/>
          </a:prstGeom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" y="0"/>
            <a:ext cx="91440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7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Budapest - Budafok (csiszolt </a:t>
            </a:r>
            <a:r>
              <a:rPr lang="hu-HU" sz="27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tégla)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r="11102" b="31611"/>
          <a:stretch/>
        </p:blipFill>
        <p:spPr>
          <a:xfrm>
            <a:off x="1650332" y="3719534"/>
            <a:ext cx="2322458" cy="295406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1" r="6457" b="1743"/>
          <a:stretch/>
        </p:blipFill>
        <p:spPr>
          <a:xfrm>
            <a:off x="5238356" y="863460"/>
            <a:ext cx="3163824" cy="571214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1" t="1361" b="11564"/>
          <a:stretch/>
        </p:blipFill>
        <p:spPr>
          <a:xfrm>
            <a:off x="1626033" y="614472"/>
            <a:ext cx="6776147" cy="621012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r="2544" b="11462"/>
          <a:stretch/>
        </p:blipFill>
        <p:spPr>
          <a:xfrm>
            <a:off x="278892" y="620222"/>
            <a:ext cx="8586215" cy="623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837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0" y="0"/>
            <a:ext cx="9394825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7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Budapest - Pestimre (hagyományos </a:t>
            </a:r>
            <a:r>
              <a:rPr lang="hu-HU" sz="27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tégla)</a:t>
            </a:r>
          </a:p>
        </p:txBody>
      </p:sp>
      <p:pic>
        <p:nvPicPr>
          <p:cNvPr id="4" name="Kép 3" descr="P90676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755650"/>
            <a:ext cx="3494088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P906769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3" y="4071938"/>
            <a:ext cx="3494087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 descr="P906768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747713"/>
            <a:ext cx="34956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 descr="P906768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4079875"/>
            <a:ext cx="3495675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 descr="P906768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3217" r="3613" b="7339"/>
          <a:stretch>
            <a:fillRect/>
          </a:stretch>
        </p:blipFill>
        <p:spPr bwMode="auto">
          <a:xfrm>
            <a:off x="1295400" y="1312863"/>
            <a:ext cx="680402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0" y="0"/>
            <a:ext cx="9394825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7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Budapest - Pestimre</a:t>
            </a:r>
            <a:endParaRPr lang="hu-HU" sz="27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" name="Kép 2" descr="20121211_1519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797300"/>
            <a:ext cx="4081462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 descr="20121211_151450.jpg"/>
          <p:cNvPicPr>
            <a:picLocks noChangeAspect="1"/>
          </p:cNvPicPr>
          <p:nvPr/>
        </p:nvPicPr>
        <p:blipFill>
          <a:blip r:embed="rId4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7" r="21014" b="21413"/>
          <a:stretch>
            <a:fillRect/>
          </a:stretch>
        </p:blipFill>
        <p:spPr bwMode="auto">
          <a:xfrm>
            <a:off x="223838" y="746125"/>
            <a:ext cx="4081462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20121211_15154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0"/>
            <a:ext cx="310515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 descr="20121211_151734.jpg"/>
          <p:cNvPicPr>
            <a:picLocks noChangeAspect="1"/>
          </p:cNvPicPr>
          <p:nvPr/>
        </p:nvPicPr>
        <p:blipFill>
          <a:blip r:embed="rId6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795713"/>
            <a:ext cx="4083050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9" b="20528"/>
          <a:stretch/>
        </p:blipFill>
        <p:spPr>
          <a:xfrm>
            <a:off x="0" y="3285460"/>
            <a:ext cx="9144000" cy="3572540"/>
          </a:xfrm>
          <a:prstGeom prst="rect">
            <a:avLst/>
          </a:prstGeom>
        </p:spPr>
      </p:pic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0" y="0"/>
            <a:ext cx="9394825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7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Litér (hagyományos tégla)</a:t>
            </a:r>
            <a:endParaRPr lang="hu-HU" sz="27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1" r="17838" b="7220"/>
          <a:stretch/>
        </p:blipFill>
        <p:spPr>
          <a:xfrm>
            <a:off x="148856" y="3621188"/>
            <a:ext cx="4423144" cy="314241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2" t="11100" r="18364" b="8237"/>
          <a:stretch/>
        </p:blipFill>
        <p:spPr>
          <a:xfrm>
            <a:off x="667603" y="911200"/>
            <a:ext cx="2565080" cy="198496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3" t="5690" b="10489"/>
          <a:stretch/>
        </p:blipFill>
        <p:spPr>
          <a:xfrm>
            <a:off x="3900286" y="756765"/>
            <a:ext cx="5243714" cy="289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4995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66FF33"/>
                </a:solidFill>
                <a:latin typeface="Bahamas" pitchFamily="34" charset="0"/>
              </a:rPr>
              <a:t>FluctuVent</a:t>
            </a:r>
            <a:r>
              <a:rPr lang="hu-HU" sz="2800" b="1" i="1" dirty="0" smtClean="0">
                <a:solidFill>
                  <a:srgbClr val="66FF33"/>
                </a:solidFill>
              </a:rPr>
              <a:t> </a:t>
            </a:r>
            <a:r>
              <a:rPr lang="hu-HU" sz="2800" b="1" dirty="0" smtClean="0"/>
              <a:t>szellőzés a hőszigetelésben (Nagyvárad)</a:t>
            </a:r>
            <a:endParaRPr lang="hu-HU" sz="28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692"/>
            <a:ext cx="4667693" cy="624930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00" y="605260"/>
            <a:ext cx="4670256" cy="62527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74" y="608692"/>
            <a:ext cx="4667694" cy="624931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05" y="605260"/>
            <a:ext cx="4667695" cy="624931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071"/>
            <a:ext cx="9144000" cy="51435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21"/>
          <a:stretch/>
        </p:blipFill>
        <p:spPr>
          <a:xfrm>
            <a:off x="0" y="576985"/>
            <a:ext cx="9144000" cy="627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931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" y="0"/>
            <a:ext cx="9262872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Az új </a:t>
            </a:r>
            <a:r>
              <a:rPr lang="en-US" sz="2400" b="1" i="1" dirty="0" err="1">
                <a:solidFill>
                  <a:srgbClr val="66FF33"/>
                </a:solidFill>
                <a:latin typeface="Bahamas" pitchFamily="34" charset="0"/>
              </a:rPr>
              <a:t>FluctuVent</a:t>
            </a:r>
            <a:r>
              <a:rPr lang="hu-HU" sz="2400" b="1" i="1" dirty="0">
                <a:solidFill>
                  <a:srgbClr val="66FF33"/>
                </a:solidFill>
                <a:latin typeface="Bahamas" pitchFamily="34" charset="0"/>
              </a:rPr>
              <a:t> </a:t>
            </a:r>
            <a:r>
              <a:rPr lang="hu-HU" sz="2400" b="1" i="1" baseline="30000" dirty="0">
                <a:solidFill>
                  <a:srgbClr val="66FF33"/>
                </a:solidFill>
                <a:latin typeface="Bahamas" pitchFamily="34" charset="0"/>
              </a:rPr>
              <a:t>MULTI</a:t>
            </a:r>
            <a:r>
              <a:rPr lang="hu-HU" sz="2400" b="1" i="1" dirty="0">
                <a:solidFill>
                  <a:srgbClr val="66FF33"/>
                </a:solidFill>
                <a:latin typeface="Bahamas" pitchFamily="34" charset="0"/>
              </a:rPr>
              <a:t> </a:t>
            </a:r>
            <a:r>
              <a:rPr lang="hu-H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rendszer </a:t>
            </a:r>
            <a:r>
              <a:rPr lang="hu-H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vezérlése-szabályozása – 2016-17</a:t>
            </a:r>
            <a:endParaRPr lang="hu-HU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8905" y="3906238"/>
            <a:ext cx="935407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2563" lvl="1" indent="-173038" defTabSz="533400" eaLnBrk="1" hangingPunct="1">
              <a:buFont typeface="Courier New" panose="02070309020205020404" pitchFamily="49" charset="0"/>
              <a:buChar char="o"/>
              <a:defRPr/>
            </a:pPr>
            <a:r>
              <a:rPr lang="hu-H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Egy vezérlő az épülethez (</a:t>
            </a:r>
            <a:r>
              <a:rPr lang="hu-HU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max</a:t>
            </a:r>
            <a:r>
              <a:rPr lang="hu-H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. 30 helyiség), </a:t>
            </a:r>
            <a:r>
              <a:rPr lang="hu-H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RS485 </a:t>
            </a:r>
            <a:r>
              <a:rPr lang="hu-H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kommunikáció</a:t>
            </a:r>
            <a:r>
              <a:rPr lang="hu-H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grafikus LCD </a:t>
            </a:r>
            <a:r>
              <a:rPr lang="hu-H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kijelző,</a:t>
            </a:r>
          </a:p>
          <a:p>
            <a:pPr marL="182563" lvl="1" indent="-173038" defTabSz="533400" eaLnBrk="1" hangingPunct="1">
              <a:buFont typeface="Courier New" panose="02070309020205020404" pitchFamily="49" charset="0"/>
              <a:buChar char="o"/>
              <a:defRPr/>
            </a:pPr>
            <a:r>
              <a:rPr lang="hu-H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egész éves automatikus üzem, mindenkori kézi beavatkozási lehetőséggel,</a:t>
            </a:r>
          </a:p>
          <a:p>
            <a:pPr marL="182563" lvl="1" indent="-173038" defTabSz="533400" eaLnBrk="1" hangingPunct="1">
              <a:buFont typeface="Courier New" panose="02070309020205020404" pitchFamily="49" charset="0"/>
              <a:buChar char="o"/>
              <a:defRPr/>
            </a:pPr>
            <a:r>
              <a:rPr lang="hu-H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nyári éjszakai </a:t>
            </a:r>
            <a:r>
              <a:rPr lang="hu-H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automatikus passzív hűtési üzemmód,</a:t>
            </a:r>
            <a:endParaRPr lang="hu-HU" sz="16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182563" lvl="1" indent="-173038" defTabSz="533400" eaLnBrk="1" hangingPunct="1">
              <a:buFont typeface="Courier New" panose="02070309020205020404" pitchFamily="49" charset="0"/>
              <a:buChar char="o"/>
              <a:defRPr/>
            </a:pP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téli/nyári(!) páraszabályozás – helyiségenként 1 hő- és páraérzékelő</a:t>
            </a:r>
            <a:r>
              <a:rPr lang="hu-H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</a:t>
            </a:r>
            <a:endParaRPr lang="hu-HU" sz="16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182563" lvl="1" indent="-173038" defTabSz="533400" eaLnBrk="1" hangingPunct="1">
              <a:buFont typeface="Courier New" panose="02070309020205020404" pitchFamily="49" charset="0"/>
              <a:buChar char="o"/>
              <a:defRPr/>
            </a:pP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 szellőzés helyiségenként külön-külön ki/be kapcsolható(!)</a:t>
            </a:r>
            <a:r>
              <a:rPr lang="hu-H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,</a:t>
            </a:r>
            <a:endParaRPr lang="hu-HU" sz="16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182563" lvl="1" indent="-173038" defTabSz="533400" eaLnBrk="1" hangingPunct="1">
              <a:buFont typeface="Courier New" panose="02070309020205020404" pitchFamily="49" charset="0"/>
              <a:buChar char="o"/>
              <a:defRPr/>
            </a:pPr>
            <a:r>
              <a:rPr lang="hu-H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USB (+ opcionális </a:t>
            </a:r>
            <a:r>
              <a:rPr lang="hu-H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WiFi</a:t>
            </a:r>
            <a:r>
              <a:rPr lang="hu-H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számítógépes kapcsolat, felhasználói szervizprogram(!)</a:t>
            </a:r>
            <a:r>
              <a:rPr lang="hu-HU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marL="182563" lvl="1" indent="-173038" defTabSz="533400" eaLnBrk="1" hangingPunct="1">
              <a:buFont typeface="Courier New" panose="02070309020205020404" pitchFamily="49" charset="0"/>
              <a:buChar char="o"/>
              <a:defRPr/>
            </a:pP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szellőzési, hőmérséklet és páratartalom adatok gyűjtése/megjelenítése helyiségenként(!)</a:t>
            </a:r>
            <a:r>
              <a:rPr lang="hu-H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,</a:t>
            </a:r>
          </a:p>
          <a:p>
            <a:pPr marL="182563" lvl="1" indent="-173038" defTabSz="533400" eaLnBrk="1" hangingPunct="1">
              <a:buFont typeface="Courier New" panose="02070309020205020404" pitchFamily="49" charset="0"/>
              <a:buChar char="o"/>
              <a:defRPr/>
            </a:pP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energiaadatok számítása, kijelzése (órai, napi, éves és halmozott):</a:t>
            </a:r>
            <a:b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  - </a:t>
            </a:r>
            <a:r>
              <a:rPr lang="hu-HU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kWh</a:t>
            </a:r>
            <a:r>
              <a:rPr lang="hu-HU" sz="1600" b="1" baseline="-25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befektetett</a:t>
            </a:r>
            <a:r>
              <a:rPr lang="hu-H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, </a:t>
            </a:r>
            <a:r>
              <a:rPr lang="hu-H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kWh</a:t>
            </a:r>
            <a:r>
              <a:rPr lang="hu-HU" sz="1600" b="1" baseline="-25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kinyert</a:t>
            </a: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, SEER (sokkal jobb, mint a hőszivattyúké!), </a:t>
            </a:r>
            <a:b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  - megtakarított [m</a:t>
            </a:r>
            <a:r>
              <a:rPr lang="hu-HU" sz="16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3</a:t>
            </a:r>
            <a:r>
              <a:rPr lang="hu-H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] </a:t>
            </a: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földgáz és [kWh] villamos energia, valamint [kg] CO</a:t>
            </a:r>
            <a:r>
              <a:rPr lang="hu-HU" sz="1600" b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2</a:t>
            </a: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egyenértékük(!).</a:t>
            </a:r>
            <a:endParaRPr lang="hu-HU" sz="16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798767"/>
            <a:ext cx="3999741" cy="266649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574" y="669926"/>
            <a:ext cx="1793494" cy="292417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1282953"/>
            <a:ext cx="2687292" cy="1748979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164592" y="3344069"/>
            <a:ext cx="9637776" cy="69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hu-HU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	    </a:t>
            </a:r>
            <a:r>
              <a:rPr lang="hu-H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Vezérlő			        Szenzorpanel	         Ventilátorok bekötő panelje</a:t>
            </a:r>
            <a:endParaRPr lang="hu-HU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" y="0"/>
            <a:ext cx="9144000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7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Budakalász (hagyományos tégla, 15 cm hőszigetelés)</a:t>
            </a:r>
            <a:endParaRPr lang="hu-HU" sz="27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r="9742"/>
          <a:stretch/>
        </p:blipFill>
        <p:spPr>
          <a:xfrm>
            <a:off x="0" y="1113031"/>
            <a:ext cx="6991350" cy="463193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r="18959" b="10093"/>
          <a:stretch/>
        </p:blipFill>
        <p:spPr>
          <a:xfrm>
            <a:off x="1905000" y="2233612"/>
            <a:ext cx="7239000" cy="46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5234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P10100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5" b="11223"/>
          <a:stretch/>
        </p:blipFill>
        <p:spPr bwMode="auto">
          <a:xfrm>
            <a:off x="2457069" y="1745701"/>
            <a:ext cx="4229862" cy="423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0" y="0"/>
            <a:ext cx="91440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 fokozottan </a:t>
            </a:r>
            <a:r>
              <a:rPr lang="hu-H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légtömör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nyílászárók következménye,</a:t>
            </a:r>
            <a:b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ha a </a:t>
            </a:r>
            <a:r>
              <a:rPr lang="hu-H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szellőzés 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más módon nem biztosított:</a:t>
            </a: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0" y="980249"/>
            <a:ext cx="91440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- páralecsapódás, penészképződés</a:t>
            </a:r>
            <a:b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- rossz belső levegő minőség: CO</a:t>
            </a:r>
            <a:r>
              <a:rPr lang="hu-HU" sz="2000" baseline="-25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</a:t>
            </a:r>
            <a:r>
              <a:rPr lang="hu-H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szagok…</a:t>
            </a:r>
            <a:endParaRPr lang="hu-HU" sz="2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6206698"/>
            <a:ext cx="9144000" cy="54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SZELLŐZTETÉS,</a:t>
            </a:r>
            <a:r>
              <a:rPr lang="hu-H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hu-HU" sz="2800" b="1" dirty="0" err="1">
                <a:solidFill>
                  <a:srgbClr val="FE500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SZELLŐZTETÉS</a:t>
            </a:r>
            <a:r>
              <a:rPr lang="hu-HU" sz="2800" b="1" dirty="0">
                <a:solidFill>
                  <a:srgbClr val="FE500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hu-HU" sz="2400" b="1" dirty="0">
                <a:solidFill>
                  <a:srgbClr val="FE500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SZELLŐZTETÉS</a:t>
            </a:r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!</a:t>
            </a:r>
            <a:endParaRPr lang="hu-H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2" grpId="0"/>
      <p:bldP spid="8090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60" y="113612"/>
            <a:ext cx="7145079" cy="663077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38" y="121633"/>
            <a:ext cx="7510923" cy="661473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769" y="1155033"/>
            <a:ext cx="4338462" cy="318220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16" y="146019"/>
            <a:ext cx="8486368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340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r="69712"/>
          <a:stretch/>
        </p:blipFill>
        <p:spPr>
          <a:xfrm>
            <a:off x="127591" y="1098503"/>
            <a:ext cx="8867553" cy="4172731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" y="0"/>
            <a:ext cx="9144000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 szellőzés gyűjtött üzemi adatai diagramban (USB, </a:t>
            </a:r>
            <a:r>
              <a:rPr lang="hu-H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WiFi</a:t>
            </a:r>
            <a:r>
              <a:rPr lang="hu-H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)</a:t>
            </a:r>
            <a:endParaRPr lang="hu-HU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0" y="713232"/>
            <a:ext cx="9130390" cy="60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8332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A </a:t>
            </a:r>
            <a:r>
              <a:rPr lang="en-US" sz="3600" b="1" i="1" dirty="0" err="1" smtClean="0">
                <a:solidFill>
                  <a:srgbClr val="66FF33"/>
                </a:solidFill>
                <a:latin typeface="Bahamas" pitchFamily="34" charset="0"/>
              </a:rPr>
              <a:t>FluctuVent</a:t>
            </a:r>
            <a:r>
              <a:rPr lang="hu-HU" sz="3600" b="1" i="1" dirty="0" smtClean="0">
                <a:solidFill>
                  <a:srgbClr val="66FF33"/>
                </a:solidFill>
              </a:rPr>
              <a:t> </a:t>
            </a:r>
            <a:r>
              <a:rPr lang="hu-HU" altLang="hu-HU" sz="3600" b="1" i="1" baseline="30000" dirty="0">
                <a:solidFill>
                  <a:srgbClr val="66FF33"/>
                </a:solidFill>
                <a:latin typeface="Bahamas" panose="020B7200000000000000" pitchFamily="34" charset="0"/>
              </a:rPr>
              <a:t>HYGRO</a:t>
            </a:r>
            <a:r>
              <a:rPr lang="en-US" altLang="hu-HU" sz="3600" dirty="0">
                <a:solidFill>
                  <a:srgbClr val="008000"/>
                </a:solidFill>
                <a:latin typeface="Bahamas" panose="020B7200000000000000" pitchFamily="34" charset="0"/>
              </a:rPr>
              <a:t> </a:t>
            </a:r>
            <a:r>
              <a:rPr lang="hu-HU" altLang="hu-HU" sz="2400" b="1" dirty="0" err="1" smtClean="0">
                <a:latin typeface="+mn-lt"/>
              </a:rPr>
              <a:t>hővisszanyerő</a:t>
            </a:r>
            <a:r>
              <a:rPr lang="hu-HU" altLang="hu-HU" sz="2400" b="1" dirty="0" smtClean="0">
                <a:latin typeface="+mn-lt"/>
              </a:rPr>
              <a:t> </a:t>
            </a:r>
            <a:r>
              <a:rPr lang="hu-HU" sz="2400" b="1" dirty="0" smtClean="0">
                <a:latin typeface="+mn-lt"/>
              </a:rPr>
              <a:t>szellőzés jellemzői:</a:t>
            </a:r>
            <a:endParaRPr lang="hu-HU" sz="2400" b="1" dirty="0">
              <a:latin typeface="+mn-lt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0" y="646331"/>
            <a:ext cx="9015984" cy="6120229"/>
            <a:chOff x="0" y="646331"/>
            <a:chExt cx="9015984" cy="6120229"/>
          </a:xfrm>
        </p:grpSpPr>
        <p:sp>
          <p:nvSpPr>
            <p:cNvPr id="5" name="Téglalap 4"/>
            <p:cNvSpPr/>
            <p:nvPr/>
          </p:nvSpPr>
          <p:spPr bwMode="auto">
            <a:xfrm>
              <a:off x="64008" y="646331"/>
              <a:ext cx="8951976" cy="6120229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" name="Text Box 746"/>
            <p:cNvSpPr txBox="1">
              <a:spLocks noChangeArrowheads="1"/>
            </p:cNvSpPr>
            <p:nvPr/>
          </p:nvSpPr>
          <p:spPr bwMode="auto">
            <a:xfrm>
              <a:off x="0" y="646331"/>
              <a:ext cx="9015984" cy="5773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pPr marL="363538" indent="-295275" defTabSz="2951163" eaLnBrk="1" hangingPunct="1">
                <a:lnSpc>
                  <a:spcPts val="28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Bármilyen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külső falazatú, új építésű és meglévő </a:t>
              </a: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épületbe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is </a:t>
              </a: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beépíthető.</a:t>
              </a:r>
              <a:endParaRPr lang="hu-HU" sz="1600" b="1" spc="8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marL="363538" indent="-295275" defTabSz="2951163" eaLnBrk="1" hangingPunct="1">
                <a:lnSpc>
                  <a:spcPts val="28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Nincsenek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légcsatornák, nem foglal el helyet sem a </a:t>
              </a: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helyiségekben, sem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a </a:t>
              </a: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lakásban.</a:t>
              </a:r>
              <a:endParaRPr lang="hu-HU" sz="1600" b="1" spc="8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marL="363538" indent="-295275" defTabSz="2951163" eaLnBrk="1" hangingPunct="1">
                <a:lnSpc>
                  <a:spcPts val="28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Teljesen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kizárja a páralecsapódás és a penészképződés </a:t>
              </a: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lehetőségét.</a:t>
              </a:r>
              <a:endParaRPr lang="hu-HU" sz="1600" b="1" spc="8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marL="363538" indent="-295275" defTabSz="2951163" eaLnBrk="1" hangingPunct="1">
                <a:lnSpc>
                  <a:spcPts val="28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0.3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– 0.5 1/h légcsere (~20 m</a:t>
              </a:r>
              <a:r>
                <a:rPr lang="hu-HU" sz="1600" b="1" spc="80" baseline="300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3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/h friss levegő kürtőpáronként) </a:t>
              </a:r>
              <a:r>
                <a:rPr lang="hu-HU" sz="1600" spc="80" dirty="0">
                  <a:solidFill>
                    <a:srgbClr val="000000"/>
                  </a:solidFill>
                  <a:latin typeface="Arial Narrow" panose="020B0606020202030204" pitchFamily="34" charset="0"/>
                  <a:sym typeface="Wingdings" pitchFamily="2" charset="2"/>
                </a:rPr>
                <a:t></a:t>
              </a: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kis CO</a:t>
              </a:r>
              <a:r>
                <a:rPr lang="hu-HU" sz="1600" b="1" spc="80" baseline="-250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2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koncentráció.</a:t>
              </a:r>
              <a:endParaRPr lang="hu-HU" sz="1600" b="1" spc="8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marL="363538" indent="-295275" defTabSz="2951163" eaLnBrk="1" hangingPunct="1">
                <a:lnSpc>
                  <a:spcPts val="28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Kétfokozatú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légszűrés, cserélhető G2 </a:t>
              </a: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fokozatú szűrőlapok (opciók: mosható szűrő kívül, vagy G4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pollenszűrő belül</a:t>
              </a: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).</a:t>
              </a:r>
              <a:endParaRPr lang="hu-HU" sz="1600" b="1" spc="8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marL="363538" indent="-295275" defTabSz="2951163" eaLnBrk="1" hangingPunct="1">
                <a:lnSpc>
                  <a:spcPts val="28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Higiénikus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szellőző rendszer, a belső szűrőlapok baktériumölő </a:t>
              </a: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ezüstkolloid oldattal kezeltek.</a:t>
              </a:r>
              <a:endParaRPr lang="hu-HU" sz="1600" b="1" spc="8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marL="363538" indent="-295275" defTabSz="2951163" eaLnBrk="1" hangingPunct="1">
                <a:lnSpc>
                  <a:spcPts val="28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Ideális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kiegyenlített szellőzés minden egyes helyiségben </a:t>
              </a: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külön-külön.</a:t>
              </a:r>
            </a:p>
            <a:p>
              <a:pPr marL="363538" indent="-295275" defTabSz="2951163" eaLnBrk="1" hangingPunct="1">
                <a:lnSpc>
                  <a:spcPts val="28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Kevésbé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szárítja a levegőt</a:t>
              </a:r>
              <a:r>
                <a:rPr lang="hu-HU" sz="1600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mint más frisslevegős szellőzések </a:t>
              </a:r>
              <a:r>
                <a:rPr lang="hu-HU" sz="1600" spc="80" dirty="0">
                  <a:solidFill>
                    <a:srgbClr val="000000"/>
                  </a:solidFill>
                  <a:latin typeface="Arial Narrow" panose="020B0606020202030204" pitchFamily="34" charset="0"/>
                  <a:sym typeface="Wingdings" pitchFamily="2" charset="2"/>
                </a:rPr>
                <a:t></a:t>
              </a:r>
              <a:r>
                <a:rPr lang="hu-HU" sz="1600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kellemesebb </a:t>
              </a: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komfort</a:t>
              </a:r>
              <a:r>
                <a:rPr lang="hu-HU" sz="1600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.</a:t>
              </a:r>
              <a:endParaRPr lang="en-US" sz="1600" spc="8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marL="363538" indent="-295275" defTabSz="2951163" eaLnBrk="1" hangingPunct="1">
                <a:lnSpc>
                  <a:spcPts val="28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Egyszerű </a:t>
              </a:r>
              <a:r>
                <a:rPr lang="hu-HU" sz="1600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tervezés,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könnyű és gyors </a:t>
              </a:r>
              <a:r>
                <a:rPr lang="hu-HU" sz="1600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szerelés</a:t>
              </a:r>
              <a:r>
                <a:rPr lang="en-US" sz="1600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</a:t>
              </a:r>
              <a:r>
                <a:rPr lang="hu-HU" sz="1600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egyszerű és problémamentes</a:t>
              </a:r>
              <a:r>
                <a:rPr lang="hu-HU" sz="1600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hu-HU" sz="1600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üzemeltetés.</a:t>
              </a:r>
              <a:r>
                <a:rPr lang="en-US" sz="1600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endParaRPr lang="en-US" sz="1600" spc="8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marL="363538" indent="-295275" defTabSz="2951163" eaLnBrk="1" hangingPunct="1">
                <a:lnSpc>
                  <a:spcPts val="28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Üzembiztos</a:t>
              </a:r>
              <a:r>
                <a:rPr lang="hu-HU" sz="1600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hu-HU" sz="1600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12 VDC </a:t>
              </a:r>
              <a:r>
                <a:rPr lang="hu-HU" sz="1600" b="1" spc="8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Arctic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hu-HU" sz="1600" b="1" spc="8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Cooling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F12 PWM </a:t>
              </a:r>
              <a:r>
                <a:rPr lang="hu-HU" sz="1600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ventilátorok, </a:t>
              </a:r>
              <a:r>
                <a:rPr lang="en-US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MTBF 400 000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óra, </a:t>
              </a: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5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év </a:t>
              </a: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garancia</a:t>
              </a:r>
              <a:r>
                <a:rPr lang="hu-HU" sz="1600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.</a:t>
              </a:r>
              <a:endParaRPr lang="hu-HU" sz="1600" spc="8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marL="363538" indent="-295275" defTabSz="2951163" eaLnBrk="1" hangingPunct="1">
                <a:lnSpc>
                  <a:spcPts val="28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Legfeljebb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kétszintes épületeknél </a:t>
              </a:r>
              <a:r>
                <a:rPr lang="hu-HU" sz="1600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alkalmazható (tűzvédelmi előírások és a karbantartás miatt</a:t>
              </a:r>
              <a:r>
                <a:rPr lang="hu-HU" sz="1600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).</a:t>
              </a:r>
              <a:endParaRPr lang="hu-HU" sz="1600" spc="8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marL="363538" indent="-295275" defTabSz="2951163" eaLnBrk="1" hangingPunct="1">
                <a:lnSpc>
                  <a:spcPts val="28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A </a:t>
              </a:r>
              <a:r>
                <a:rPr lang="hu-HU" sz="1600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külső légrács előtt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légterelő lap véd </a:t>
              </a:r>
              <a:r>
                <a:rPr lang="hu-HU" sz="1600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a nagyobb szelek szellőzést zavaró hatása </a:t>
              </a:r>
              <a:r>
                <a:rPr lang="hu-HU" sz="1600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ellen</a:t>
              </a: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.</a:t>
              </a:r>
              <a:endParaRPr lang="hu-HU" sz="1600" spc="8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marL="363538" indent="-295275" defTabSz="2951163" eaLnBrk="1" hangingPunct="1">
                <a:lnSpc>
                  <a:spcPts val="28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Nagyon csendes ventilátorok: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&lt;1 dB(A)</a:t>
              </a:r>
              <a:r>
                <a:rPr lang="hu-HU" sz="1600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emberi füllel érzékelhetetlen hangnyomásszint </a:t>
              </a:r>
              <a:r>
                <a:rPr lang="hu-HU" sz="1600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növekedés.</a:t>
              </a:r>
            </a:p>
            <a:p>
              <a:pPr marL="363538" indent="-295275" defTabSz="2951163" eaLnBrk="1" hangingPunct="1">
                <a:lnSpc>
                  <a:spcPts val="28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Hangcsillapító betétek </a:t>
              </a:r>
              <a:r>
                <a:rPr lang="hu-HU" sz="1600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az EPS kürtőelemekben a külső zajok bejutása elleni védelemre.</a:t>
              </a:r>
              <a:endParaRPr lang="hu-HU" sz="1600" spc="8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marL="363538" indent="-295275" defTabSz="2951163" eaLnBrk="1" hangingPunct="1">
                <a:lnSpc>
                  <a:spcPts val="28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Gazdaságos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üzemelés</a:t>
              </a:r>
              <a:r>
                <a:rPr lang="hu-HU" sz="1600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helyiségenkénti igénye csak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2…6 W</a:t>
              </a:r>
              <a:r>
                <a:rPr lang="hu-HU" sz="1600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illetve </a:t>
              </a:r>
              <a:r>
                <a:rPr lang="hu-HU" sz="1600" b="1" spc="8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&lt;30 </a:t>
              </a:r>
              <a:r>
                <a:rPr lang="hu-HU" sz="1600" b="1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kWh/év</a:t>
              </a:r>
              <a:r>
                <a:rPr lang="hu-HU" sz="1600" spc="8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278210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A </a:t>
            </a:r>
            <a:r>
              <a:rPr lang="en-US" sz="3600" b="1" i="1" dirty="0" err="1" smtClean="0">
                <a:solidFill>
                  <a:srgbClr val="66FF33"/>
                </a:solidFill>
                <a:latin typeface="Bahamas" pitchFamily="34" charset="0"/>
              </a:rPr>
              <a:t>FluctuVent</a:t>
            </a:r>
            <a:r>
              <a:rPr lang="hu-HU" sz="3600" b="1" i="1" dirty="0" smtClean="0">
                <a:solidFill>
                  <a:srgbClr val="66FF33"/>
                </a:solidFill>
              </a:rPr>
              <a:t> </a:t>
            </a:r>
            <a:r>
              <a:rPr lang="hu-HU" altLang="hu-HU" sz="3600" b="1" i="1" baseline="30000" dirty="0">
                <a:solidFill>
                  <a:srgbClr val="66FF33"/>
                </a:solidFill>
                <a:latin typeface="Bahamas" panose="020B7200000000000000" pitchFamily="34" charset="0"/>
              </a:rPr>
              <a:t>HYGRO</a:t>
            </a:r>
            <a:r>
              <a:rPr lang="en-US" altLang="hu-HU" sz="3600" dirty="0">
                <a:solidFill>
                  <a:srgbClr val="008000"/>
                </a:solidFill>
                <a:latin typeface="Bahamas" panose="020B7200000000000000" pitchFamily="34" charset="0"/>
              </a:rPr>
              <a:t> </a:t>
            </a:r>
            <a:r>
              <a:rPr lang="hu-HU" altLang="hu-HU" sz="2400" b="1" dirty="0" err="1" smtClean="0">
                <a:latin typeface="+mn-lt"/>
              </a:rPr>
              <a:t>hővisszanyerő</a:t>
            </a:r>
            <a:r>
              <a:rPr lang="hu-HU" altLang="hu-HU" sz="2400" b="1" dirty="0" smtClean="0">
                <a:latin typeface="+mn-lt"/>
              </a:rPr>
              <a:t> </a:t>
            </a:r>
            <a:r>
              <a:rPr lang="hu-HU" sz="2400" b="1" dirty="0" smtClean="0">
                <a:latin typeface="+mn-lt"/>
              </a:rPr>
              <a:t>szellőzés jellemzői:</a:t>
            </a:r>
            <a:endParaRPr lang="hu-HU" sz="2400" b="1" dirty="0">
              <a:latin typeface="+mn-lt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0" y="646331"/>
            <a:ext cx="9015984" cy="6120229"/>
            <a:chOff x="0" y="646331"/>
            <a:chExt cx="9015984" cy="6120229"/>
          </a:xfrm>
        </p:grpSpPr>
        <p:sp>
          <p:nvSpPr>
            <p:cNvPr id="5" name="Téglalap 4"/>
            <p:cNvSpPr/>
            <p:nvPr/>
          </p:nvSpPr>
          <p:spPr bwMode="auto">
            <a:xfrm>
              <a:off x="64008" y="646331"/>
              <a:ext cx="8951976" cy="6120229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" name="Text Box 746"/>
            <p:cNvSpPr txBox="1">
              <a:spLocks noChangeArrowheads="1"/>
            </p:cNvSpPr>
            <p:nvPr/>
          </p:nvSpPr>
          <p:spPr bwMode="auto">
            <a:xfrm>
              <a:off x="0" y="646331"/>
              <a:ext cx="9015984" cy="5943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pPr marL="363538" indent="-276225" defTabSz="2951163" eaLnBrk="1" hangingPunct="1">
                <a:lnSpc>
                  <a:spcPts val="23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dirty="0">
                  <a:solidFill>
                    <a:prstClr val="black"/>
                  </a:solidFill>
                  <a:latin typeface="Arial Narrow" pitchFamily="34" charset="0"/>
                </a:rPr>
                <a:t>Egy vezérlő egység az egész épülethez, RS485 kommunikáció, grafikus LCD kijelző.</a:t>
              </a:r>
              <a:endParaRPr lang="hu-HU" sz="1600" spc="8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marL="363538" indent="-276225" defTabSz="2459499" eaLnBrk="1" hangingPunct="1">
                <a:lnSpc>
                  <a:spcPts val="23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dirty="0">
                  <a:solidFill>
                    <a:srgbClr val="000000"/>
                  </a:solidFill>
                  <a:latin typeface="Arial Narrow" pitchFamily="34" charset="0"/>
                </a:rPr>
                <a:t>Egész évi programozott automatikus üzem a mindenkori kézi beavatkozás lehetőségével: átszellőztetés, a légszállítás kézi növelése/csökkentése, üzemszünet, egyes helyiségek szellőzésének kiiktatása…</a:t>
              </a:r>
            </a:p>
            <a:p>
              <a:pPr marL="363538" indent="-276225" defTabSz="2459499" eaLnBrk="1" hangingPunct="1">
                <a:lnSpc>
                  <a:spcPts val="23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dirty="0">
                  <a:solidFill>
                    <a:prstClr val="black"/>
                  </a:solidFill>
                  <a:latin typeface="Arial Narrow" pitchFamily="34" charset="0"/>
                </a:rPr>
                <a:t>Energiatakarékos és komfortos </a:t>
              </a:r>
              <a:r>
                <a:rPr lang="hu-HU" sz="1600" b="1" dirty="0">
                  <a:solidFill>
                    <a:srgbClr val="000000"/>
                  </a:solidFill>
                  <a:latin typeface="Arial Narrow" pitchFamily="34" charset="0"/>
                </a:rPr>
                <a:t>helyi légnedvesség szabályozás télen/nyáron </a:t>
              </a:r>
              <a:r>
                <a:rPr lang="hu-HU" sz="1600" dirty="0">
                  <a:solidFill>
                    <a:srgbClr val="000000"/>
                  </a:solidFill>
                  <a:latin typeface="Arial Narrow" pitchFamily="34" charset="0"/>
                </a:rPr>
                <a:t>(helyiségenként 1 hő- és páraérzékelővel).</a:t>
              </a:r>
              <a:endParaRPr lang="hu-HU" sz="1600" b="1" dirty="0">
                <a:solidFill>
                  <a:srgbClr val="000000"/>
                </a:solidFill>
                <a:latin typeface="Arial Narrow" pitchFamily="34" charset="0"/>
              </a:endParaRPr>
            </a:p>
            <a:p>
              <a:pPr marL="363538" indent="-276225" defTabSz="2459499" eaLnBrk="1" hangingPunct="1">
                <a:lnSpc>
                  <a:spcPts val="23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dirty="0" smtClean="0">
                  <a:solidFill>
                    <a:srgbClr val="000000"/>
                  </a:solidFill>
                  <a:latin typeface="Arial Narrow" pitchFamily="34" charset="0"/>
                  <a:cs typeface="+mn-cs"/>
                </a:rPr>
                <a:t>N</a:t>
              </a:r>
              <a:r>
                <a:rPr lang="hu-HU" sz="1600" b="1" dirty="0" smtClean="0">
                  <a:solidFill>
                    <a:srgbClr val="000000"/>
                  </a:solidFill>
                  <a:latin typeface="Arial Narrow" pitchFamily="34" charset="0"/>
                  <a:cs typeface="+mn-cs"/>
                </a:rPr>
                <a:t>yári </a:t>
              </a:r>
              <a:r>
                <a:rPr lang="hu-HU" sz="1600" b="1" dirty="0">
                  <a:solidFill>
                    <a:srgbClr val="000000"/>
                  </a:solidFill>
                  <a:latin typeface="Arial Narrow" pitchFamily="34" charset="0"/>
                  <a:cs typeface="+mn-cs"/>
                </a:rPr>
                <a:t>éjszakai </a:t>
              </a:r>
              <a:r>
                <a:rPr lang="hu-HU" sz="1600" b="1" dirty="0" smtClean="0">
                  <a:solidFill>
                    <a:srgbClr val="000000"/>
                  </a:solidFill>
                  <a:latin typeface="Arial Narrow" pitchFamily="34" charset="0"/>
                  <a:cs typeface="+mn-cs"/>
                </a:rPr>
                <a:t>automatikus passzív hűtési üzemmód, </a:t>
              </a:r>
              <a:r>
                <a:rPr lang="hu-HU" sz="1600" dirty="0" smtClean="0">
                  <a:solidFill>
                    <a:srgbClr val="000000"/>
                  </a:solidFill>
                  <a:latin typeface="Arial Narrow" pitchFamily="34" charset="0"/>
                  <a:cs typeface="+mn-cs"/>
                </a:rPr>
                <a:t>kellemes komfort ablaknyitás nélkül az alváshoz szúnyogmentesen, pormentesen, fénymentesen, zajmentesen és betörőveszély mentesen.</a:t>
              </a:r>
              <a:endParaRPr lang="hu-HU" sz="1600" dirty="0">
                <a:solidFill>
                  <a:srgbClr val="000000"/>
                </a:solidFill>
                <a:latin typeface="Arial Narrow" pitchFamily="34" charset="0"/>
                <a:cs typeface="+mn-cs"/>
              </a:endParaRPr>
            </a:p>
            <a:p>
              <a:pPr marL="363538" indent="-276225" defTabSz="2459499" eaLnBrk="1" hangingPunct="1">
                <a:lnSpc>
                  <a:spcPts val="23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dirty="0" smtClean="0">
                  <a:solidFill>
                    <a:srgbClr val="000000"/>
                  </a:solidFill>
                  <a:latin typeface="Arial Narrow" pitchFamily="34" charset="0"/>
                  <a:cs typeface="+mn-cs"/>
                </a:rPr>
                <a:t>A </a:t>
              </a:r>
              <a:r>
                <a:rPr lang="hu-HU" sz="1600" dirty="0">
                  <a:solidFill>
                    <a:srgbClr val="000000"/>
                  </a:solidFill>
                  <a:latin typeface="Arial Narrow" pitchFamily="34" charset="0"/>
                  <a:cs typeface="+mn-cs"/>
                </a:rPr>
                <a:t>vezérlő-szabályozó folyamatos teszteli önmagát és a rendszerelemek megfelelő működését, </a:t>
              </a:r>
              <a:r>
                <a:rPr lang="hu-HU" sz="1600" dirty="0" smtClean="0">
                  <a:solidFill>
                    <a:srgbClr val="000000"/>
                  </a:solidFill>
                  <a:latin typeface="Arial Narrow" pitchFamily="34" charset="0"/>
                  <a:cs typeface="+mn-cs"/>
                </a:rPr>
                <a:t>pontosan kijelzi </a:t>
              </a:r>
              <a:r>
                <a:rPr lang="hu-HU" sz="1600" dirty="0">
                  <a:solidFill>
                    <a:srgbClr val="000000"/>
                  </a:solidFill>
                  <a:latin typeface="Arial Narrow" pitchFamily="34" charset="0"/>
                  <a:cs typeface="+mn-cs"/>
                </a:rPr>
                <a:t>az esetleges hibákat, figyelmeztet légszűrőcserére, elemcserére, tűzvédelmi </a:t>
              </a:r>
              <a:r>
                <a:rPr lang="hu-HU" sz="1600" dirty="0" smtClean="0">
                  <a:solidFill>
                    <a:srgbClr val="000000"/>
                  </a:solidFill>
                  <a:latin typeface="Arial Narrow" pitchFamily="34" charset="0"/>
                  <a:cs typeface="+mn-cs"/>
                </a:rPr>
                <a:t>funkció…</a:t>
              </a:r>
              <a:endParaRPr lang="hu-HU" sz="1600" dirty="0">
                <a:solidFill>
                  <a:srgbClr val="000000"/>
                </a:solidFill>
                <a:latin typeface="Arial Narrow" pitchFamily="34" charset="0"/>
                <a:cs typeface="+mn-cs"/>
              </a:endParaRPr>
            </a:p>
            <a:p>
              <a:pPr marL="363538" indent="-276225" defTabSz="2459499" eaLnBrk="1" hangingPunct="1">
                <a:lnSpc>
                  <a:spcPts val="23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dirty="0" smtClean="0">
                  <a:solidFill>
                    <a:srgbClr val="000000"/>
                  </a:solidFill>
                  <a:latin typeface="Arial Narrow" pitchFamily="34" charset="0"/>
                  <a:cs typeface="+mn-cs"/>
                </a:rPr>
                <a:t>USB (+ opcionális </a:t>
              </a:r>
              <a:r>
                <a:rPr lang="hu-HU" sz="1600" b="1" dirty="0" err="1" smtClean="0">
                  <a:solidFill>
                    <a:srgbClr val="000000"/>
                  </a:solidFill>
                  <a:latin typeface="Arial Narrow" pitchFamily="34" charset="0"/>
                  <a:cs typeface="+mn-cs"/>
                </a:rPr>
                <a:t>WiFi</a:t>
              </a:r>
              <a:r>
                <a:rPr lang="hu-HU" sz="1600" b="1" dirty="0" smtClean="0">
                  <a:solidFill>
                    <a:srgbClr val="000000"/>
                  </a:solidFill>
                  <a:latin typeface="Arial Narrow" pitchFamily="34" charset="0"/>
                  <a:cs typeface="+mn-cs"/>
                </a:rPr>
                <a:t>) számítógépes kapcsolat, egyszerű felhasználói szervizprogram a beállításokhoz</a:t>
              </a:r>
              <a:r>
                <a:rPr lang="hu-HU" sz="1600" dirty="0" smtClean="0">
                  <a:solidFill>
                    <a:srgbClr val="000000"/>
                  </a:solidFill>
                  <a:latin typeface="Arial Narrow" pitchFamily="34" charset="0"/>
                  <a:cs typeface="+mn-cs"/>
                </a:rPr>
                <a:t>.</a:t>
              </a:r>
            </a:p>
            <a:p>
              <a:pPr marL="363538" indent="-276225" defTabSz="2459499" eaLnBrk="1" hangingPunct="1">
                <a:lnSpc>
                  <a:spcPts val="23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dirty="0" smtClean="0">
                  <a:solidFill>
                    <a:srgbClr val="000000"/>
                  </a:solidFill>
                  <a:latin typeface="Arial Narrow" panose="020B0606020202030204" pitchFamily="34" charset="0"/>
                  <a:cs typeface="+mn-cs"/>
                </a:rPr>
                <a:t>A szellőzési, </a:t>
              </a:r>
              <a:r>
                <a:rPr lang="hu-HU" sz="1600" b="1" dirty="0">
                  <a:solidFill>
                    <a:srgbClr val="000000"/>
                  </a:solidFill>
                  <a:latin typeface="Arial Narrow" panose="020B0606020202030204" pitchFamily="34" charset="0"/>
                  <a:cs typeface="+mn-cs"/>
                </a:rPr>
                <a:t>hőmérséklet és páratartalom </a:t>
              </a:r>
              <a:r>
                <a:rPr lang="hu-HU" sz="1600" b="1" dirty="0" smtClean="0">
                  <a:solidFill>
                    <a:srgbClr val="000000"/>
                  </a:solidFill>
                  <a:latin typeface="Arial Narrow" panose="020B0606020202030204" pitchFamily="34" charset="0"/>
                  <a:cs typeface="+mn-cs"/>
                </a:rPr>
                <a:t>adatok folyamatos gyűjtése és megjelenítése számítógépen jól áttekinthető diagramban helyiségenként</a:t>
              </a:r>
              <a:r>
                <a:rPr lang="hu-HU" sz="1600" b="1" dirty="0">
                  <a:solidFill>
                    <a:srgbClr val="000000"/>
                  </a:solidFill>
                  <a:latin typeface="Arial Narrow" panose="020B0606020202030204" pitchFamily="34" charset="0"/>
                  <a:cs typeface="+mn-cs"/>
                </a:rPr>
                <a:t>.</a:t>
              </a:r>
              <a:endParaRPr lang="hu-HU" sz="16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+mn-cs"/>
              </a:endParaRPr>
            </a:p>
            <a:p>
              <a:pPr marL="363538" indent="-276225" defTabSz="2951163" eaLnBrk="1" hangingPunct="1">
                <a:lnSpc>
                  <a:spcPts val="23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kern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Teljesítmény </a:t>
              </a:r>
              <a:r>
                <a:rPr lang="hu-HU" sz="1600" b="1" kern="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és energia adatok </a:t>
              </a:r>
              <a:r>
                <a:rPr lang="hu-HU" sz="1600" b="1" kern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számítása és </a:t>
              </a:r>
              <a:r>
                <a:rPr lang="hu-HU" sz="1600" b="1" kern="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kijelzése</a:t>
              </a:r>
              <a:r>
                <a:rPr lang="hu-HU" sz="1600" kern="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(órai, napi, éves és halmozott):</a:t>
              </a:r>
              <a:br>
                <a:rPr lang="hu-HU" sz="1600" kern="0" dirty="0">
                  <a:solidFill>
                    <a:srgbClr val="000000"/>
                  </a:solidFill>
                  <a:latin typeface="Arial Narrow" panose="020B0606020202030204" pitchFamily="34" charset="0"/>
                </a:rPr>
              </a:br>
              <a:r>
                <a:rPr lang="hu-HU" sz="1600" kern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   - </a:t>
              </a:r>
              <a:r>
                <a:rPr lang="hu-HU" sz="1600" b="1" kern="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kWh</a:t>
              </a:r>
              <a:r>
                <a:rPr lang="hu-HU" sz="1600" b="1" kern="0" baseline="-250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befektetett</a:t>
              </a:r>
              <a:r>
                <a:rPr lang="hu-HU" sz="1600" b="1" kern="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</a:t>
              </a:r>
              <a:r>
                <a:rPr lang="hu-HU" sz="1600" b="1" kern="0" dirty="0" err="1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kWh</a:t>
              </a:r>
              <a:r>
                <a:rPr lang="hu-HU" sz="1600" b="1" kern="0" baseline="-25000" dirty="0" err="1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kinyert</a:t>
              </a:r>
              <a:r>
                <a:rPr lang="hu-HU" sz="1600" kern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 és </a:t>
              </a:r>
              <a:r>
                <a:rPr lang="hu-HU" sz="1600" b="1" kern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SEER </a:t>
              </a:r>
              <a:r>
                <a:rPr lang="hu-HU" sz="1600" kern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viszonyszámuk, </a:t>
              </a:r>
              <a:r>
                <a:rPr lang="hu-HU" sz="1600" kern="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/>
              </a:r>
              <a:br>
                <a:rPr lang="hu-HU" sz="1600" kern="0" dirty="0">
                  <a:solidFill>
                    <a:srgbClr val="000000"/>
                  </a:solidFill>
                  <a:latin typeface="Arial Narrow" panose="020B0606020202030204" pitchFamily="34" charset="0"/>
                </a:rPr>
              </a:br>
              <a:r>
                <a:rPr lang="hu-HU" sz="1600" kern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   - </a:t>
              </a:r>
              <a:r>
                <a:rPr lang="hu-HU" sz="1600" b="1" kern="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a megtakarított </a:t>
              </a:r>
              <a:r>
                <a:rPr lang="hu-HU" sz="1600" b="1" kern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földgáz </a:t>
              </a:r>
              <a:r>
                <a:rPr lang="hu-HU" sz="1600" b="1" kern="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[m</a:t>
              </a:r>
              <a:r>
                <a:rPr lang="hu-HU" sz="1600" b="1" kern="0" baseline="300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3</a:t>
              </a:r>
              <a:r>
                <a:rPr lang="hu-HU" sz="1600" b="1" kern="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]</a:t>
              </a:r>
              <a:r>
                <a:rPr lang="hu-HU" sz="1600" b="1" kern="0" baseline="300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hu-HU" sz="1600" b="1" kern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és villamos energia [</a:t>
              </a:r>
              <a:r>
                <a:rPr lang="hu-HU" sz="1600" b="1" kern="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kWh</a:t>
              </a:r>
              <a:r>
                <a:rPr lang="hu-HU" sz="1600" b="1" kern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], </a:t>
              </a:r>
              <a:r>
                <a:rPr lang="hu-HU" sz="1600" b="1" kern="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valamint </a:t>
              </a:r>
              <a:r>
                <a:rPr lang="hu-HU" sz="1600" b="1" kern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CO</a:t>
              </a:r>
              <a:r>
                <a:rPr lang="hu-HU" sz="1600" b="1" kern="0" baseline="-2500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2</a:t>
              </a:r>
              <a:r>
                <a:rPr lang="hu-HU" sz="1600" b="1" kern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 terhelés [kg</a:t>
              </a:r>
              <a:r>
                <a:rPr lang="hu-HU" sz="1600" b="1" kern="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] egyenértékük</a:t>
              </a:r>
              <a:r>
                <a:rPr lang="hu-HU" sz="1600" kern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.</a:t>
              </a:r>
              <a:endParaRPr lang="hu-HU" sz="1600" b="1" spc="80" dirty="0" smtClean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marL="363538" indent="-276225" defTabSz="2951163" eaLnBrk="1" hangingPunct="1">
                <a:lnSpc>
                  <a:spcPts val="23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&gt;</a:t>
              </a:r>
              <a:r>
                <a:rPr lang="hu-HU" sz="1600" b="1" spc="8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75% hatásfokú </a:t>
              </a:r>
              <a:r>
                <a:rPr lang="hu-HU" sz="1600" b="1" spc="80" dirty="0" err="1">
                  <a:solidFill>
                    <a:srgbClr val="FF0000"/>
                  </a:solidFill>
                  <a:latin typeface="Arial Narrow" panose="020B0606020202030204" pitchFamily="34" charset="0"/>
                </a:rPr>
                <a:t>hővisszanyerés</a:t>
              </a:r>
              <a:r>
                <a:rPr lang="hu-HU" sz="1600" b="1" spc="8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 </a:t>
              </a:r>
              <a:r>
                <a:rPr lang="hu-HU" sz="1600" spc="8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4 cm hőszigetelésű </a:t>
              </a:r>
              <a:r>
                <a:rPr lang="hu-HU" sz="1600" spc="8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44 cm-es </a:t>
              </a:r>
              <a:r>
                <a:rPr lang="hu-HU" sz="1600" spc="8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égetett üreges téglafal esetén.</a:t>
              </a:r>
              <a:endParaRPr lang="hu-HU" sz="1600" spc="8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pPr marL="363538" indent="-276225" defTabSz="2951163" eaLnBrk="1" hangingPunct="1">
                <a:lnSpc>
                  <a:spcPts val="23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&gt;</a:t>
              </a:r>
              <a:r>
                <a:rPr lang="hu-HU" sz="1600" b="1" spc="8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50 m</a:t>
              </a:r>
              <a:r>
                <a:rPr lang="hu-HU" sz="1600" b="1" spc="80" baseline="300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3</a:t>
              </a:r>
              <a:r>
                <a:rPr lang="hu-HU" sz="1600" b="1" spc="8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/év földgáz megtakarítás </a:t>
              </a:r>
              <a:r>
                <a:rPr lang="hu-HU" sz="1600" spc="8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egy átlagosan 4 m x 4 m x </a:t>
              </a:r>
              <a:r>
                <a:rPr lang="hu-HU" sz="1600" spc="8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2.7 </a:t>
              </a:r>
              <a:r>
                <a:rPr lang="hu-HU" sz="1600" spc="8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m = </a:t>
              </a:r>
              <a:r>
                <a:rPr lang="hu-HU" sz="1600" spc="8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43 </a:t>
              </a:r>
              <a:r>
                <a:rPr lang="hu-HU" sz="1600" spc="8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m</a:t>
              </a:r>
              <a:r>
                <a:rPr lang="hu-HU" sz="1600" spc="80" baseline="300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3</a:t>
              </a:r>
              <a:r>
                <a:rPr lang="hu-HU" sz="1600" spc="8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-es </a:t>
              </a:r>
              <a:r>
                <a:rPr lang="hu-HU" sz="1600" spc="8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helyiségben.</a:t>
              </a:r>
              <a:endParaRPr lang="hu-HU" sz="1600" spc="8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pPr marL="363538" indent="-276225" defTabSz="2951163" eaLnBrk="1" hangingPunct="1">
                <a:lnSpc>
                  <a:spcPts val="23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&gt;</a:t>
              </a:r>
              <a:r>
                <a:rPr lang="hu-HU" sz="1600" b="1" spc="8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25 kWh/m</a:t>
              </a:r>
              <a:r>
                <a:rPr lang="hu-HU" sz="1600" b="1" spc="80" baseline="300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2</a:t>
              </a:r>
              <a:r>
                <a:rPr lang="hu-HU" sz="1600" b="1" spc="8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,év fajlagos fűtési energia </a:t>
              </a:r>
              <a:r>
                <a:rPr lang="hu-HU" sz="1600" b="1" spc="8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megtakarítás</a:t>
              </a:r>
              <a:r>
                <a:rPr lang="hu-HU" sz="1600" spc="8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a szellőztetett helyiségekben.</a:t>
              </a:r>
              <a:endParaRPr lang="hu-HU" sz="1600" spc="8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pPr marL="363538" indent="-276225" defTabSz="2951163" eaLnBrk="1" hangingPunct="1">
                <a:lnSpc>
                  <a:spcPts val="23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A </a:t>
              </a:r>
              <a:r>
                <a:rPr lang="hu-HU" sz="1600" b="1" spc="8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visszanyert fűtési hőenergia &gt;10-szerese a befektetett villamos energiának </a:t>
              </a:r>
              <a:r>
                <a:rPr lang="hu-HU" sz="1600" spc="8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(SEER érték</a:t>
              </a:r>
              <a:r>
                <a:rPr lang="hu-HU" sz="1600" spc="8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).</a:t>
              </a:r>
              <a:endParaRPr lang="hu-HU" sz="1600" spc="8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pPr marL="363538" indent="-276225" defTabSz="2951163" eaLnBrk="1" hangingPunct="1">
                <a:lnSpc>
                  <a:spcPts val="2300"/>
                </a:lnSpc>
                <a:spcBef>
                  <a:spcPts val="0"/>
                </a:spcBef>
                <a:buClr>
                  <a:srgbClr val="008000"/>
                </a:buClr>
                <a:buFont typeface="Courier New" panose="02070309020205020404" pitchFamily="49" charset="0"/>
                <a:buChar char="o"/>
              </a:pPr>
              <a:r>
                <a:rPr lang="hu-HU" sz="1600" b="1" spc="8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Igen pénztárcabarát rendszer, </a:t>
              </a:r>
              <a:r>
                <a:rPr lang="hu-HU" sz="1600" b="1" spc="8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ára mindössze 40...50%-a a minőségi központi </a:t>
              </a:r>
              <a:r>
                <a:rPr lang="hu-HU" sz="1600" b="1" spc="8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lakásszellőzőknek.</a:t>
              </a:r>
              <a:endParaRPr lang="hu-HU" sz="1600" dirty="0" smtClean="0">
                <a:solidFill>
                  <a:srgbClr val="FF0000"/>
                </a:solidFill>
                <a:latin typeface="Arial Narrow" pitchFamily="34" charset="0"/>
                <a:cs typeface="+mn-cs"/>
              </a:endParaRPr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>
            <a:grpSpLocks/>
          </p:cNvGrpSpPr>
          <p:nvPr/>
        </p:nvGrpSpPr>
        <p:grpSpPr bwMode="auto">
          <a:xfrm>
            <a:off x="-1" y="839271"/>
            <a:ext cx="9144000" cy="3492500"/>
            <a:chOff x="332509" y="1279182"/>
            <a:chExt cx="8472983" cy="3187310"/>
          </a:xfrm>
        </p:grpSpPr>
        <p:pic>
          <p:nvPicPr>
            <p:cNvPr id="4102" name="Picture 12" descr="44 N+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1" t="5446" r="3859" b="3465"/>
            <a:stretch>
              <a:fillRect/>
            </a:stretch>
          </p:blipFill>
          <p:spPr bwMode="auto">
            <a:xfrm>
              <a:off x="4883497" y="1280258"/>
              <a:ext cx="3921995" cy="3186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509" y="1279182"/>
              <a:ext cx="4555376" cy="3185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-1" y="1398008"/>
            <a:ext cx="9144001" cy="23733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6000" b="1" i="1" dirty="0" err="1">
                <a:solidFill>
                  <a:srgbClr val="66FF33"/>
                </a:solidFill>
                <a:latin typeface="Bahamas" pitchFamily="34" charset="0"/>
              </a:rPr>
              <a:t>Hővisszanyerő</a:t>
            </a:r>
            <a:r>
              <a:rPr lang="hu-HU" sz="6000" b="1" i="1" dirty="0">
                <a:solidFill>
                  <a:srgbClr val="66FF33"/>
                </a:solidFill>
                <a:latin typeface="Bahamas" pitchFamily="34" charset="0"/>
              </a:rPr>
              <a:t> szellőzés, teljesen másképpen</a:t>
            </a:r>
            <a:endParaRPr lang="hu-HU" sz="6000" b="1" dirty="0">
              <a:solidFill>
                <a:srgbClr val="66FF33"/>
              </a:solidFill>
              <a:latin typeface="+mn-lt"/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0" y="4330057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Csiha András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hu-H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ügyvezető</a:t>
            </a:r>
            <a:r>
              <a:rPr lang="hu-H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épületgépész mérnök, ny. főiskolai docens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hu-H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ETÜD+ Mérnökiroda és Kereskedelmi Bt, Debrecen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hu-HU" sz="2000" b="1" dirty="0" err="1">
                <a:solidFill>
                  <a:srgbClr val="FFFF00"/>
                </a:solidFill>
              </a:rPr>
              <a:t>www.etudbt.hu</a:t>
            </a:r>
            <a:r>
              <a:rPr lang="hu-HU" sz="2000" b="1" dirty="0">
                <a:solidFill>
                  <a:srgbClr val="FFFF00"/>
                </a:solidFill>
              </a:rPr>
              <a:t>, </a:t>
            </a:r>
            <a:r>
              <a:rPr lang="hu-HU" sz="2000" b="1" dirty="0" err="1" smtClean="0">
                <a:solidFill>
                  <a:srgbClr val="FFFF00"/>
                </a:solidFill>
              </a:rPr>
              <a:t>etudbt</a:t>
            </a:r>
            <a:r>
              <a:rPr lang="hu-HU" sz="2000" b="1" dirty="0" smtClean="0">
                <a:solidFill>
                  <a:srgbClr val="FFFF00"/>
                </a:solidFill>
              </a:rPr>
              <a:t>@</a:t>
            </a:r>
            <a:r>
              <a:rPr lang="hu-HU" sz="2000" b="1" dirty="0" err="1" smtClean="0">
                <a:solidFill>
                  <a:srgbClr val="FFFF00"/>
                </a:solidFill>
              </a:rPr>
              <a:t>etudbt.hu</a:t>
            </a:r>
            <a:r>
              <a:rPr lang="hu-HU" sz="2000" b="1" dirty="0" smtClean="0">
                <a:solidFill>
                  <a:srgbClr val="FFFF00"/>
                </a:solidFill>
              </a:rPr>
              <a:t>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hu-HU" b="1" i="1" dirty="0" smtClean="0">
                <a:solidFill>
                  <a:srgbClr val="FF0000"/>
                </a:solidFill>
              </a:rPr>
              <a:t>Az előadás letölthető: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hu-HU" sz="2400" b="1" i="1" dirty="0">
                <a:solidFill>
                  <a:srgbClr val="FF0000"/>
                </a:solidFill>
              </a:rPr>
              <a:t>http://etudbt.hu/tajekoztato-anyagok</a:t>
            </a:r>
            <a:r>
              <a:rPr lang="hu-HU" sz="2400" b="1" i="1" dirty="0" smtClean="0">
                <a:solidFill>
                  <a:srgbClr val="FF0000"/>
                </a:solidFill>
              </a:rPr>
              <a:t>/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hu-HU" sz="2400" b="1" dirty="0" smtClean="0">
                <a:solidFill>
                  <a:srgbClr val="FFFF00"/>
                </a:solidFill>
              </a:rPr>
              <a:t>A </a:t>
            </a:r>
            <a:r>
              <a:rPr lang="hu-HU" sz="2400" b="1" dirty="0" err="1" smtClean="0">
                <a:solidFill>
                  <a:srgbClr val="FFFF00"/>
                </a:solidFill>
              </a:rPr>
              <a:t>Littke</a:t>
            </a:r>
            <a:r>
              <a:rPr lang="hu-HU" sz="2400" b="1" dirty="0" smtClean="0">
                <a:solidFill>
                  <a:srgbClr val="FFFF00"/>
                </a:solidFill>
              </a:rPr>
              <a:t> teremben a standon várom az érdeklődőket</a:t>
            </a:r>
            <a:r>
              <a:rPr lang="hu-HU" sz="2400" b="1" dirty="0" smtClean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hu-HU" sz="27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PollackExpo</a:t>
            </a:r>
            <a:r>
              <a:rPr lang="hu-HU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, 2018. 03. 01-02.</a:t>
            </a:r>
            <a:endParaRPr lang="hu-HU" sz="27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204432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7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854200" y="157163"/>
            <a:ext cx="5411788" cy="6746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(Pénz 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  <a:sym typeface="Wingdings"/>
              </a:rPr>
              <a:t>)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Energia 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  <a:sym typeface="Wingdings"/>
              </a:rPr>
              <a:t>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Komfort</a:t>
            </a:r>
            <a:endParaRPr lang="hu-H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r="45471"/>
          <a:stretch>
            <a:fillRect/>
          </a:stretch>
        </p:blipFill>
        <p:spPr bwMode="auto">
          <a:xfrm>
            <a:off x="1870075" y="1028700"/>
            <a:ext cx="5380038" cy="4841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6069013"/>
            <a:ext cx="9144000" cy="6397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hu-H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Wingdings"/>
              </a:rPr>
              <a:t></a:t>
            </a:r>
            <a:r>
              <a:rPr lang="hu-H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Energetika</a:t>
            </a:r>
            <a:r>
              <a:rPr lang="hu-H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Wingdings"/>
              </a:rPr>
              <a:t></a:t>
            </a:r>
            <a:r>
              <a:rPr lang="hu-HU" sz="2700" b="1" dirty="0">
                <a:solidFill>
                  <a:srgbClr val="00FE7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Környezet</a:t>
            </a:r>
            <a:r>
              <a:rPr lang="hu-H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Wingdings"/>
              </a:rPr>
              <a:t></a:t>
            </a:r>
            <a:r>
              <a:rPr lang="hu-H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Gazdaság</a:t>
            </a:r>
            <a:r>
              <a:rPr lang="hu-H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Wingdings"/>
              </a:rPr>
              <a:t></a:t>
            </a:r>
            <a:r>
              <a:rPr lang="hu-HU" sz="27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Társadalom</a:t>
            </a:r>
            <a:r>
              <a:rPr lang="hu-H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Wingdings"/>
              </a:rPr>
              <a:t></a:t>
            </a:r>
            <a:endParaRPr lang="hu-HU" sz="2700" b="1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209689" y="767751"/>
            <a:ext cx="9144000" cy="88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 anchor="ctr"/>
          <a:lstStyle/>
          <a:p>
            <a:pPr eaLnBrk="1" hangingPunct="1">
              <a:defRPr/>
            </a:pPr>
            <a:r>
              <a:rPr lang="hu-HU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Büki Gergely: Energetika (1. ábra után, szabadon)</a:t>
            </a: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1870075" y="1037926"/>
            <a:ext cx="4027805" cy="2391074"/>
            <a:chOff x="1870075" y="1037926"/>
            <a:chExt cx="4027805" cy="2391074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870075" y="1037926"/>
              <a:ext cx="4027805" cy="40957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eaLnBrk="1" hangingPunct="1">
                <a:defRPr/>
              </a:pPr>
              <a:r>
                <a:rPr lang="hu-HU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Fenntartható fejlődés!</a:t>
              </a:r>
            </a:p>
          </p:txBody>
        </p:sp>
        <p:cxnSp>
          <p:nvCxnSpPr>
            <p:cNvPr id="10" name="Egyenes összekötő 9"/>
            <p:cNvCxnSpPr/>
            <p:nvPr/>
          </p:nvCxnSpPr>
          <p:spPr bwMode="auto">
            <a:xfrm>
              <a:off x="1984248" y="1447501"/>
              <a:ext cx="3749040" cy="0"/>
            </a:xfrm>
            <a:prstGeom prst="line">
              <a:avLst/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Egyenes összekötő 11"/>
            <p:cNvCxnSpPr/>
            <p:nvPr/>
          </p:nvCxnSpPr>
          <p:spPr bwMode="auto">
            <a:xfrm flipV="1">
              <a:off x="4572000" y="1447501"/>
              <a:ext cx="1161288" cy="1981499"/>
            </a:xfrm>
            <a:prstGeom prst="line">
              <a:avLst/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19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72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 szellőzés optimalizálása, de hogyan?!</a:t>
            </a:r>
            <a:endParaRPr lang="hu-HU" sz="28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771883"/>
            <a:ext cx="9144000" cy="433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Performance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of a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demand</a:t>
            </a: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controlled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mechanical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extract</a:t>
            </a: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ventilation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system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for</a:t>
            </a: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dwellings</a:t>
            </a: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hu-HU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</a:t>
            </a:r>
            <a:r>
              <a:rPr lang="hu-H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. </a:t>
            </a:r>
            <a:r>
              <a:rPr lang="hu-HU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Pollet</a:t>
            </a:r>
            <a:r>
              <a:rPr lang="hu-H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- </a:t>
            </a:r>
            <a:r>
              <a:rPr lang="hu-HU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</a:t>
            </a:r>
            <a:r>
              <a:rPr lang="hu-H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. </a:t>
            </a:r>
            <a:r>
              <a:rPr lang="hu-HU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Vens</a:t>
            </a:r>
            <a:r>
              <a:rPr lang="hu-H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- F. </a:t>
            </a:r>
            <a:r>
              <a:rPr lang="hu-HU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Losfeld</a:t>
            </a:r>
            <a:r>
              <a:rPr lang="hu-HU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(</a:t>
            </a:r>
            <a:r>
              <a:rPr lang="hu-HU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Ghent</a:t>
            </a:r>
            <a:r>
              <a:rPr lang="hu-HU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University, </a:t>
            </a:r>
            <a:r>
              <a:rPr lang="hu-HU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Renson</a:t>
            </a:r>
            <a:r>
              <a:rPr lang="hu-HU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hu-HU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Ventilation</a:t>
            </a:r>
            <a:r>
              <a:rPr lang="hu-HU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), REHVA </a:t>
            </a:r>
            <a:r>
              <a:rPr lang="hu-H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Journal – May 2013</a:t>
            </a:r>
            <a:endParaRPr lang="hu-HU" sz="1400" dirty="0" smtClean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eaLnBrk="1" hangingPunct="1">
              <a:defRPr/>
            </a:pPr>
            <a:r>
              <a:rPr lang="hu-H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hlinkClick r:id="rId3"/>
              </a:rPr>
              <a:t>http://</a:t>
            </a:r>
            <a:r>
              <a:rPr lang="hu-HU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hlinkClick r:id="rId3"/>
              </a:rPr>
              <a:t>www.rehva.eu/publications-and-resources/rehva-journal/2013/032013/performance-of-automated-demand-controlled-mechanical-extract-ventilation-systems-for-dwellings-in-europe.html</a:t>
            </a:r>
            <a:r>
              <a:rPr lang="hu-HU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 algn="just" eaLnBrk="1" hangingPunct="1">
              <a:defRPr/>
            </a:pPr>
            <a:r>
              <a:rPr lang="hu-HU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 cikk röviden összefoglalva:</a:t>
            </a:r>
          </a:p>
          <a:p>
            <a:pPr algn="just" eaLnBrk="1" hangingPunct="1">
              <a:defRPr/>
            </a:pP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</a:t>
            </a: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zt állapítják meg egész </a:t>
            </a: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éves </a:t>
            </a: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és 15 éves élettartamra vonatkozó összehasonlító </a:t>
            </a:r>
            <a:r>
              <a:rPr lang="hu-HU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vizsgálatok-mérések-szimulációk</a:t>
            </a: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alapján, </a:t>
            </a: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hogy 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az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igény szerint szabályozott elszívó 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szellőzés a </a:t>
            </a:r>
            <a:r>
              <a:rPr lang="hu-H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költségoptimalizált</a:t>
            </a:r>
            <a:r>
              <a:rPr lang="hu-HU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hu-H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megoldás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nem a </a:t>
            </a:r>
            <a:r>
              <a:rPr lang="hu-H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hővisszanyerő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szellőzés </a:t>
            </a: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(figyelembe vett költségek: létesítés, karbantartás, energia, jelenérték…).</a:t>
            </a:r>
          </a:p>
          <a:p>
            <a:pPr algn="just" eaLnBrk="1" hangingPunct="1">
              <a:defRPr/>
            </a:pPr>
            <a:r>
              <a:rPr lang="hu-HU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Véleményem:</a:t>
            </a:r>
          </a:p>
          <a:p>
            <a:pPr algn="just" eaLnBrk="1" hangingPunct="1">
              <a:defRPr/>
            </a:pP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</a:t>
            </a: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z </a:t>
            </a:r>
            <a:r>
              <a:rPr lang="hu-HU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igény szerint szabályozott elszívó szellőzéseknél </a:t>
            </a: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nem vették figyelembe, hogy</a:t>
            </a:r>
          </a:p>
          <a:p>
            <a:pPr algn="just" eaLnBrk="1" hangingPunct="1">
              <a:defRPr/>
            </a:pPr>
            <a:r>
              <a:rPr lang="hu-H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az általuk nem visszanyert fűtő/hűtő energiát gázzal/árammal kell fedezni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.</a:t>
            </a:r>
          </a:p>
          <a:p>
            <a:pPr algn="just" eaLnBrk="1" hangingPunct="1"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Ezt az energiát mindenképpen meg kell termelni, el kell fogyasztani, 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ennek pedig megvan a maga plusz környezeti terhelése!</a:t>
            </a:r>
          </a:p>
          <a:p>
            <a:pPr algn="just" eaLnBrk="1" hangingPunct="1"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Attól függően azonban, hogy gázzal vagy árammal fűtünk/hűtünk, ez 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lokálisan és/vagy globálisan jelentkezik (magánérdek kontra közérdek)!</a:t>
            </a:r>
          </a:p>
          <a:p>
            <a:pPr eaLnBrk="1" hangingPunct="1">
              <a:defRPr/>
            </a:pPr>
            <a:endParaRPr lang="hu-HU" sz="1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510367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i="1" dirty="0" smtClean="0">
                <a:solidFill>
                  <a:srgbClr val="FFFF00"/>
                </a:solidFill>
              </a:rPr>
              <a:t>Az „optimális” megoldás keresésénél fontos tudni:</a:t>
            </a:r>
          </a:p>
          <a:p>
            <a:pPr algn="ctr"/>
            <a:r>
              <a:rPr lang="hu-HU" sz="3600" b="1" dirty="0">
                <a:solidFill>
                  <a:srgbClr val="FF0000"/>
                </a:solidFill>
              </a:rPr>
              <a:t>Költség ≠ Energetikai ≠ Környezeti</a:t>
            </a:r>
            <a:endParaRPr lang="hu-HU" sz="3600" dirty="0">
              <a:solidFill>
                <a:srgbClr val="FF0000"/>
              </a:solidFill>
            </a:endParaRPr>
          </a:p>
          <a:p>
            <a:pPr algn="ctr"/>
            <a:r>
              <a:rPr lang="hu-HU" sz="3600" b="1" dirty="0" smtClean="0">
                <a:solidFill>
                  <a:srgbClr val="FF0000"/>
                </a:solidFill>
              </a:rPr>
              <a:t>Lokális ≠ Globális</a:t>
            </a:r>
          </a:p>
        </p:txBody>
      </p:sp>
    </p:spTree>
    <p:extLst>
      <p:ext uri="{BB962C8B-B14F-4D97-AF65-F5344CB8AC3E}">
        <p14:creationId xmlns:p14="http://schemas.microsoft.com/office/powerpoint/2010/main" val="50495916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inVENTer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3" y="959140"/>
            <a:ext cx="7688179" cy="576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4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84" y="4162843"/>
            <a:ext cx="45720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0" y="-1"/>
            <a:ext cx="91440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Egy ismert, nem szokványos megoldás :</a:t>
            </a:r>
          </a:p>
          <a:p>
            <a:pPr eaLnBrk="1" hangingPunct="1">
              <a:defRPr/>
            </a:pPr>
            <a:r>
              <a:rPr lang="hu-H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	</a:t>
            </a:r>
            <a:r>
              <a:rPr lang="hu-H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inVENTer</a:t>
            </a:r>
            <a:r>
              <a:rPr lang="hu-H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szellőzés (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helyi, </a:t>
            </a:r>
            <a:r>
              <a:rPr lang="hu-H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hővisszanyerős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)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88" y="630832"/>
            <a:ext cx="7077456" cy="55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1240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/>
          </a:p>
        </p:txBody>
      </p:sp>
      <p:pic>
        <p:nvPicPr>
          <p:cNvPr id="18124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871538"/>
            <a:ext cx="3157537" cy="45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1" y="0"/>
            <a:ext cx="9144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Már a régi rómaiak </a:t>
            </a:r>
            <a:r>
              <a:rPr lang="hu-H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is…</a:t>
            </a:r>
          </a:p>
          <a:p>
            <a:pPr eaLnBrk="1" hangingPunct="1">
              <a:defRPr/>
            </a:pPr>
            <a:r>
              <a:rPr lang="hu-H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	</a:t>
            </a:r>
            <a:r>
              <a:rPr lang="hu-H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hypocaustum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, </a:t>
            </a:r>
            <a:r>
              <a:rPr lang="hu-H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thermák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fűtése</a:t>
            </a:r>
          </a:p>
        </p:txBody>
      </p:sp>
      <p:pic>
        <p:nvPicPr>
          <p:cNvPr id="6" name="Kép 5" descr="Aquincum et Suglo 03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862013"/>
            <a:ext cx="347345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 descr="schwabisch_gmund_schirenhof_baths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" r="4057" b="18553"/>
          <a:stretch>
            <a:fillRect/>
          </a:stretch>
        </p:blipFill>
        <p:spPr bwMode="auto">
          <a:xfrm>
            <a:off x="206375" y="3281363"/>
            <a:ext cx="4262438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3" descr="Fibuli_Ostia_Antica_top_down_vie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" b="4561"/>
          <a:stretch>
            <a:fillRect/>
          </a:stretch>
        </p:blipFill>
        <p:spPr bwMode="auto">
          <a:xfrm>
            <a:off x="3432175" y="2933700"/>
            <a:ext cx="5545138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9" t="16727" r="40062" b="42874"/>
          <a:stretch>
            <a:fillRect/>
          </a:stretch>
        </p:blipFill>
        <p:spPr bwMode="auto">
          <a:xfrm rot="10800000">
            <a:off x="565783" y="431006"/>
            <a:ext cx="8012431" cy="600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18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0" y="103188"/>
            <a:ext cx="9143999" cy="10858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hu-HU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 találmányom alapötlete:</a:t>
            </a:r>
            <a:r>
              <a:rPr lang="hu-H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/>
            </a:r>
            <a:br>
              <a:rPr lang="hu-H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az üreges tégla </a:t>
            </a: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úgy lehet 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rejtett légcsatorna</a:t>
            </a: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,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hogy egyben ideális 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hőcserélő-hőtároló</a:t>
            </a: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elem is!</a:t>
            </a:r>
            <a:endParaRPr 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12725" y="1323975"/>
            <a:ext cx="8716963" cy="5405438"/>
            <a:chOff x="123" y="834"/>
            <a:chExt cx="5491" cy="3405"/>
          </a:xfrm>
        </p:grpSpPr>
        <p:grpSp>
          <p:nvGrpSpPr>
            <p:cNvPr id="29700" name="Group 16"/>
            <p:cNvGrpSpPr>
              <a:grpSpLocks/>
            </p:cNvGrpSpPr>
            <p:nvPr/>
          </p:nvGrpSpPr>
          <p:grpSpPr bwMode="auto">
            <a:xfrm>
              <a:off x="123" y="834"/>
              <a:ext cx="5491" cy="3405"/>
              <a:chOff x="123" y="834"/>
              <a:chExt cx="5491" cy="3405"/>
            </a:xfrm>
          </p:grpSpPr>
          <p:pic>
            <p:nvPicPr>
              <p:cNvPr id="29703" name="Picture 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" y="834"/>
                <a:ext cx="3039" cy="2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4" name="Picture 11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8" t="4068" r="1681" b="5692"/>
              <a:stretch/>
            </p:blipFill>
            <p:spPr bwMode="auto">
              <a:xfrm>
                <a:off x="1193" y="2961"/>
                <a:ext cx="3364" cy="1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5" name="Picture 12" descr="44 N+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" y="839"/>
                <a:ext cx="2454" cy="2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0670" name="Rectangle 14"/>
            <p:cNvSpPr>
              <a:spLocks noChangeArrowheads="1"/>
            </p:cNvSpPr>
            <p:nvPr/>
          </p:nvSpPr>
          <p:spPr bwMode="auto">
            <a:xfrm>
              <a:off x="1038" y="3517"/>
              <a:ext cx="3619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hu-HU" sz="24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hagyományos         </a:t>
              </a:r>
              <a:r>
                <a:rPr lang="hu-HU" sz="2400" b="1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síkra csiszolt   </a:t>
              </a:r>
              <a:r>
                <a:rPr lang="hu-HU" sz="24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            </a:t>
              </a:r>
              <a:endParaRPr lang="hu-H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9" grpId="0" animBg="1"/>
    </p:bldLst>
  </p:timing>
</p:sld>
</file>

<file path=ppt/theme/theme1.xml><?xml version="1.0" encoding="utf-8"?>
<a:theme xmlns:a="http://schemas.openxmlformats.org/drawingml/2006/main" name="Fénysugár">
  <a:themeElements>
    <a:clrScheme name="Fénysugár 1">
      <a:dk1>
        <a:srgbClr val="1A006C"/>
      </a:dk1>
      <a:lt1>
        <a:srgbClr val="FFFFFF"/>
      </a:lt1>
      <a:dk2>
        <a:srgbClr val="000066"/>
      </a:dk2>
      <a:lt2>
        <a:srgbClr val="CCCCFF"/>
      </a:lt2>
      <a:accent1>
        <a:srgbClr val="0099CC"/>
      </a:accent1>
      <a:accent2>
        <a:srgbClr val="6600CC"/>
      </a:accent2>
      <a:accent3>
        <a:srgbClr val="AAAAB8"/>
      </a:accent3>
      <a:accent4>
        <a:srgbClr val="DADADA"/>
      </a:accent4>
      <a:accent5>
        <a:srgbClr val="AACAE2"/>
      </a:accent5>
      <a:accent6>
        <a:srgbClr val="5C00B9"/>
      </a:accent6>
      <a:hlink>
        <a:srgbClr val="9999FF"/>
      </a:hlink>
      <a:folHlink>
        <a:srgbClr val="33CCCC"/>
      </a:folHlink>
    </a:clrScheme>
    <a:fontScheme name="Fénysugá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Fénysugár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énysugár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énysugár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énysugár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énysugár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énysugár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énysugár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énysugár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énysugár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10786</TotalTime>
  <Words>2121</Words>
  <Application>Microsoft Office PowerPoint</Application>
  <PresentationFormat>Írásvetítő</PresentationFormat>
  <Paragraphs>272</Paragraphs>
  <Slides>34</Slides>
  <Notes>27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46" baseType="lpstr">
      <vt:lpstr>Courier New</vt:lpstr>
      <vt:lpstr>GreekS</vt:lpstr>
      <vt:lpstr>Calibri</vt:lpstr>
      <vt:lpstr>Symbol</vt:lpstr>
      <vt:lpstr>Bahamas</vt:lpstr>
      <vt:lpstr>Calibri Light</vt:lpstr>
      <vt:lpstr>Arial</vt:lpstr>
      <vt:lpstr>Arial Narrow</vt:lpstr>
      <vt:lpstr>Wingdings</vt:lpstr>
      <vt:lpstr>Fénysugár</vt:lpstr>
      <vt:lpstr>Office-téma</vt:lpstr>
      <vt:lpstr>Equation</vt:lpstr>
      <vt:lpstr>Hővisszanyerő szellőzés, teljesen másképpen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Hővisszanyerő szellőzés, teljesen másképpen</vt:lpstr>
    </vt:vector>
  </TitlesOfParts>
  <Company>ETÜD+ Bt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szelőző tégla: FluctuVent hővisszanyerő szellőzés</dc:title>
  <dc:creator>Csiha András</dc:creator>
  <cp:lastModifiedBy>Csiha András</cp:lastModifiedBy>
  <cp:revision>1070</cp:revision>
  <cp:lastPrinted>2016-11-05T11:00:44Z</cp:lastPrinted>
  <dcterms:created xsi:type="dcterms:W3CDTF">2008-07-15T16:34:40Z</dcterms:created>
  <dcterms:modified xsi:type="dcterms:W3CDTF">2018-03-01T12:17:13Z</dcterms:modified>
</cp:coreProperties>
</file>